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7" r:id="rId3"/>
    <p:sldId id="258" r:id="rId4"/>
    <p:sldId id="257" r:id="rId5"/>
    <p:sldId id="259" r:id="rId6"/>
    <p:sldId id="261" r:id="rId7"/>
    <p:sldId id="260" r:id="rId8"/>
    <p:sldId id="262" r:id="rId9"/>
    <p:sldId id="263" r:id="rId10"/>
    <p:sldId id="264" r:id="rId11"/>
    <p:sldId id="265" r:id="rId12"/>
    <p:sldId id="268"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313D02D-886A-4372-B4CB-253A1035ED2E}" type="datetimeFigureOut">
              <a:rPr lang="pt-BR" smtClean="0"/>
              <a:t>02/11/2020</a:t>
            </a:fld>
            <a:endParaRPr lang="pt-B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pt-B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5E5333DE-F9A9-40FE-AB76-24FCC1B46E8E}" type="slidenum">
              <a:rPr lang="pt-BR" smtClean="0"/>
              <a:t>‹nº›</a:t>
            </a:fld>
            <a:endParaRPr lang="pt-BR"/>
          </a:p>
        </p:txBody>
      </p:sp>
    </p:spTree>
    <p:extLst>
      <p:ext uri="{BB962C8B-B14F-4D97-AF65-F5344CB8AC3E}">
        <p14:creationId xmlns:p14="http://schemas.microsoft.com/office/powerpoint/2010/main" val="3221443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313D02D-886A-4372-B4CB-253A1035ED2E}" type="datetimeFigureOut">
              <a:rPr lang="pt-BR" smtClean="0"/>
              <a:t>02/11/2020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E5333DE-F9A9-40FE-AB76-24FCC1B46E8E}" type="slidenum">
              <a:rPr lang="pt-BR" smtClean="0"/>
              <a:t>‹nº›</a:t>
            </a:fld>
            <a:endParaRPr lang="pt-BR"/>
          </a:p>
        </p:txBody>
      </p:sp>
    </p:spTree>
    <p:extLst>
      <p:ext uri="{BB962C8B-B14F-4D97-AF65-F5344CB8AC3E}">
        <p14:creationId xmlns:p14="http://schemas.microsoft.com/office/powerpoint/2010/main" val="3585190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313D02D-886A-4372-B4CB-253A1035ED2E}" type="datetimeFigureOut">
              <a:rPr lang="pt-BR" smtClean="0"/>
              <a:t>02/11/2020</a:t>
            </a:fld>
            <a:endParaRPr lang="pt-BR"/>
          </a:p>
        </p:txBody>
      </p:sp>
      <p:sp>
        <p:nvSpPr>
          <p:cNvPr id="5" name="Footer Placeholder 4"/>
          <p:cNvSpPr>
            <a:spLocks noGrp="1"/>
          </p:cNvSpPr>
          <p:nvPr>
            <p:ph type="ftr" sz="quarter" idx="11"/>
          </p:nvPr>
        </p:nvSpPr>
        <p:spPr>
          <a:xfrm>
            <a:off x="774923" y="5951811"/>
            <a:ext cx="7896279" cy="365125"/>
          </a:xfrm>
        </p:spPr>
        <p:txBody>
          <a:bodyPr/>
          <a:lstStyle/>
          <a:p>
            <a:endParaRPr lang="pt-B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5E5333DE-F9A9-40FE-AB76-24FCC1B46E8E}" type="slidenum">
              <a:rPr lang="pt-BR" smtClean="0"/>
              <a:t>‹nº›</a:t>
            </a:fld>
            <a:endParaRPr lang="pt-BR"/>
          </a:p>
        </p:txBody>
      </p:sp>
    </p:spTree>
    <p:extLst>
      <p:ext uri="{BB962C8B-B14F-4D97-AF65-F5344CB8AC3E}">
        <p14:creationId xmlns:p14="http://schemas.microsoft.com/office/powerpoint/2010/main" val="16124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313D02D-886A-4372-B4CB-253A1035ED2E}" type="datetimeFigureOut">
              <a:rPr lang="pt-BR" smtClean="0"/>
              <a:t>02/11/2020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a:xfrm>
            <a:off x="10558300" y="5956137"/>
            <a:ext cx="1052508" cy="365125"/>
          </a:xfrm>
        </p:spPr>
        <p:txBody>
          <a:bodyPr/>
          <a:lstStyle/>
          <a:p>
            <a:fld id="{5E5333DE-F9A9-40FE-AB76-24FCC1B46E8E}" type="slidenum">
              <a:rPr lang="pt-BR" smtClean="0"/>
              <a:t>‹nº›</a:t>
            </a:fld>
            <a:endParaRPr lang="pt-BR"/>
          </a:p>
        </p:txBody>
      </p:sp>
    </p:spTree>
    <p:extLst>
      <p:ext uri="{BB962C8B-B14F-4D97-AF65-F5344CB8AC3E}">
        <p14:creationId xmlns:p14="http://schemas.microsoft.com/office/powerpoint/2010/main" val="3674220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313D02D-886A-4372-B4CB-253A1035ED2E}" type="datetimeFigureOut">
              <a:rPr lang="pt-BR" smtClean="0"/>
              <a:t>02/11/2020</a:t>
            </a:fld>
            <a:endParaRPr lang="pt-B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pt-B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5E5333DE-F9A9-40FE-AB76-24FCC1B46E8E}" type="slidenum">
              <a:rPr lang="pt-BR" smtClean="0"/>
              <a:t>‹nº›</a:t>
            </a:fld>
            <a:endParaRPr lang="pt-BR"/>
          </a:p>
        </p:txBody>
      </p:sp>
    </p:spTree>
    <p:extLst>
      <p:ext uri="{BB962C8B-B14F-4D97-AF65-F5344CB8AC3E}">
        <p14:creationId xmlns:p14="http://schemas.microsoft.com/office/powerpoint/2010/main" val="148028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8313D02D-886A-4372-B4CB-253A1035ED2E}" type="datetimeFigureOut">
              <a:rPr lang="pt-BR" smtClean="0"/>
              <a:t>02/11/2020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E5333DE-F9A9-40FE-AB76-24FCC1B46E8E}" type="slidenum">
              <a:rPr lang="pt-BR" smtClean="0"/>
              <a:t>‹nº›</a:t>
            </a:fld>
            <a:endParaRPr lang="pt-BR"/>
          </a:p>
        </p:txBody>
      </p:sp>
    </p:spTree>
    <p:extLst>
      <p:ext uri="{BB962C8B-B14F-4D97-AF65-F5344CB8AC3E}">
        <p14:creationId xmlns:p14="http://schemas.microsoft.com/office/powerpoint/2010/main" val="2932649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8313D02D-886A-4372-B4CB-253A1035ED2E}" type="datetimeFigureOut">
              <a:rPr lang="pt-BR" smtClean="0"/>
              <a:t>02/11/2020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E5333DE-F9A9-40FE-AB76-24FCC1B46E8E}" type="slidenum">
              <a:rPr lang="pt-BR" smtClean="0"/>
              <a:t>‹nº›</a:t>
            </a:fld>
            <a:endParaRPr lang="pt-BR"/>
          </a:p>
        </p:txBody>
      </p:sp>
    </p:spTree>
    <p:extLst>
      <p:ext uri="{BB962C8B-B14F-4D97-AF65-F5344CB8AC3E}">
        <p14:creationId xmlns:p14="http://schemas.microsoft.com/office/powerpoint/2010/main" val="510170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13D02D-886A-4372-B4CB-253A1035ED2E}" type="datetimeFigureOut">
              <a:rPr lang="pt-BR" smtClean="0"/>
              <a:t>02/11/2020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E5333DE-F9A9-40FE-AB76-24FCC1B46E8E}" type="slidenum">
              <a:rPr lang="pt-BR" smtClean="0"/>
              <a:t>‹nº›</a:t>
            </a:fld>
            <a:endParaRPr lang="pt-BR"/>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t-BR" smtClean="0"/>
              <a:t>Clique para editar o título mestre</a:t>
            </a:r>
            <a:endParaRPr lang="en-US" dirty="0"/>
          </a:p>
        </p:txBody>
      </p:sp>
    </p:spTree>
    <p:extLst>
      <p:ext uri="{BB962C8B-B14F-4D97-AF65-F5344CB8AC3E}">
        <p14:creationId xmlns:p14="http://schemas.microsoft.com/office/powerpoint/2010/main" val="35107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3D02D-886A-4372-B4CB-253A1035ED2E}" type="datetimeFigureOut">
              <a:rPr lang="pt-BR" smtClean="0"/>
              <a:t>02/11/2020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E5333DE-F9A9-40FE-AB76-24FCC1B46E8E}" type="slidenum">
              <a:rPr lang="pt-BR" smtClean="0"/>
              <a:t>‹nº›</a:t>
            </a:fld>
            <a:endParaRPr lang="pt-BR"/>
          </a:p>
        </p:txBody>
      </p:sp>
    </p:spTree>
    <p:extLst>
      <p:ext uri="{BB962C8B-B14F-4D97-AF65-F5344CB8AC3E}">
        <p14:creationId xmlns:p14="http://schemas.microsoft.com/office/powerpoint/2010/main" val="4207411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313D02D-886A-4372-B4CB-253A1035ED2E}" type="datetimeFigureOut">
              <a:rPr lang="pt-BR" smtClean="0"/>
              <a:t>02/11/2020</a:t>
            </a:fld>
            <a:endParaRPr lang="pt-B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E5333DE-F9A9-40FE-AB76-24FCC1B46E8E}" type="slidenum">
              <a:rPr lang="pt-BR" smtClean="0"/>
              <a:t>‹nº›</a:t>
            </a:fld>
            <a:endParaRPr lang="pt-BR"/>
          </a:p>
        </p:txBody>
      </p:sp>
    </p:spTree>
    <p:extLst>
      <p:ext uri="{BB962C8B-B14F-4D97-AF65-F5344CB8AC3E}">
        <p14:creationId xmlns:p14="http://schemas.microsoft.com/office/powerpoint/2010/main" val="246471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8313D02D-886A-4372-B4CB-253A1035ED2E}" type="datetimeFigureOut">
              <a:rPr lang="pt-BR" smtClean="0"/>
              <a:t>02/11/2020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E5333DE-F9A9-40FE-AB76-24FCC1B46E8E}" type="slidenum">
              <a:rPr lang="pt-BR" smtClean="0"/>
              <a:t>‹nº›</a:t>
            </a:fld>
            <a:endParaRPr lang="pt-BR"/>
          </a:p>
        </p:txBody>
      </p:sp>
    </p:spTree>
    <p:extLst>
      <p:ext uri="{BB962C8B-B14F-4D97-AF65-F5344CB8AC3E}">
        <p14:creationId xmlns:p14="http://schemas.microsoft.com/office/powerpoint/2010/main" val="706124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313D02D-886A-4372-B4CB-253A1035ED2E}" type="datetimeFigureOut">
              <a:rPr lang="pt-BR" smtClean="0"/>
              <a:t>02/11/2020</a:t>
            </a:fld>
            <a:endParaRPr lang="pt-B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pt-B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5E5333DE-F9A9-40FE-AB76-24FCC1B46E8E}" type="slidenum">
              <a:rPr lang="pt-BR" smtClean="0"/>
              <a:t>‹nº›</a:t>
            </a:fld>
            <a:endParaRPr lang="pt-B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727628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ol.jw.org/pt/wol/bc/r5/lp-t/402016207/7/0" TargetMode="External"/><Relationship Id="rId2" Type="http://schemas.openxmlformats.org/officeDocument/2006/relationships/hyperlink" Target="https://wol.jw.org/pt/wol/bc/r5/lp-t/402016207/4/0" TargetMode="Externa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cgt_T_01_r720P.mp4"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dirty="0" smtClean="0"/>
              <a:t>REUNIÃO INDICADORES, SOM, MICROFONE</a:t>
            </a:r>
            <a:endParaRPr lang="pt-BR" dirty="0"/>
          </a:p>
        </p:txBody>
      </p:sp>
      <p:sp>
        <p:nvSpPr>
          <p:cNvPr id="3" name="Subtítulo 2"/>
          <p:cNvSpPr>
            <a:spLocks noGrp="1"/>
          </p:cNvSpPr>
          <p:nvPr>
            <p:ph type="subTitle" idx="1"/>
          </p:nvPr>
        </p:nvSpPr>
        <p:spPr/>
        <p:txBody>
          <a:bodyPr/>
          <a:lstStyle/>
          <a:p>
            <a:r>
              <a:rPr lang="pt-BR" dirty="0" smtClean="0"/>
              <a:t>CONGREGAÇÃO JARDIM COLOMBO – 06 DE NOVEMBRO DE 2020</a:t>
            </a:r>
            <a:endParaRPr lang="pt-BR" dirty="0"/>
          </a:p>
        </p:txBody>
      </p:sp>
      <p:sp>
        <p:nvSpPr>
          <p:cNvPr id="4" name="Subtítulo 2"/>
          <p:cNvSpPr txBox="1">
            <a:spLocks/>
          </p:cNvSpPr>
          <p:nvPr/>
        </p:nvSpPr>
        <p:spPr>
          <a:xfrm>
            <a:off x="581191" y="5756805"/>
            <a:ext cx="10993546" cy="59032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r>
              <a:rPr lang="pt-BR" dirty="0" smtClean="0">
                <a:solidFill>
                  <a:schemeClr val="bg1"/>
                </a:solidFill>
              </a:rPr>
              <a:t>BASE DAS ORIENTAÇÕES: DOCUMENTO </a:t>
            </a:r>
            <a:r>
              <a:rPr lang="pt-BR" dirty="0">
                <a:solidFill>
                  <a:schemeClr val="bg1"/>
                </a:solidFill>
              </a:rPr>
              <a:t>Videoconferências e reuniões on-line por meio do </a:t>
            </a:r>
            <a:r>
              <a:rPr lang="pt-BR" dirty="0" smtClean="0">
                <a:solidFill>
                  <a:schemeClr val="bg1"/>
                </a:solidFill>
              </a:rPr>
              <a:t>Zoom (DISPONÍVEL AOS ANCIÃOS NO SITE JW.ORG – ÁREA RESTRITA)</a:t>
            </a:r>
            <a:endParaRPr lang="pt-BR" dirty="0">
              <a:solidFill>
                <a:schemeClr val="bg1"/>
              </a:solidFill>
            </a:endParaRPr>
          </a:p>
        </p:txBody>
      </p:sp>
      <p:pic>
        <p:nvPicPr>
          <p:cNvPr id="5" name="Picture 2" descr="O que a nossa frequência às reuniões diz sobre nós | Estu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2" y="3447025"/>
            <a:ext cx="3438916" cy="171945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estemunhas de Jeová se reúnem por videoconferência devido à pandemia |  OExtra.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3808" y="3447025"/>
            <a:ext cx="3460552" cy="17302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Louve a Jeová na congregação | Estud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675" y="3447025"/>
            <a:ext cx="3438915" cy="1719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519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448491" y="1090364"/>
            <a:ext cx="11099074" cy="1200329"/>
          </a:xfrm>
          <a:prstGeom prst="rect">
            <a:avLst/>
          </a:prstGeom>
          <a:solidFill>
            <a:schemeClr val="accent3">
              <a:lumMod val="20000"/>
              <a:lumOff val="80000"/>
            </a:schemeClr>
          </a:solidFill>
        </p:spPr>
        <p:txBody>
          <a:bodyPr wrap="square">
            <a:spAutoFit/>
          </a:bodyPr>
          <a:lstStyle/>
          <a:p>
            <a:r>
              <a:rPr lang="pt-BR" sz="2400" dirty="0" smtClean="0"/>
              <a:t>Durante a reunião: O irmão do suporte de áudio e vídeo desativa o microfone dos participantes que não estão falando, para diminuir as distrações, e ativa o som novamente quando necessário.</a:t>
            </a:r>
            <a:endParaRPr lang="pt-BR" sz="2200" dirty="0"/>
          </a:p>
        </p:txBody>
      </p:sp>
      <p:sp>
        <p:nvSpPr>
          <p:cNvPr id="5" name="Retângulo 4"/>
          <p:cNvSpPr/>
          <p:nvPr/>
        </p:nvSpPr>
        <p:spPr>
          <a:xfrm>
            <a:off x="873034" y="3965304"/>
            <a:ext cx="10445932" cy="1107996"/>
          </a:xfrm>
          <a:prstGeom prst="rect">
            <a:avLst/>
          </a:prstGeom>
        </p:spPr>
        <p:txBody>
          <a:bodyPr wrap="square">
            <a:spAutoFit/>
          </a:bodyPr>
          <a:lstStyle/>
          <a:p>
            <a:r>
              <a:rPr lang="pt-BR" sz="2200" dirty="0" smtClean="0">
                <a:solidFill>
                  <a:schemeClr val="bg1"/>
                </a:solidFill>
              </a:rPr>
              <a:t>Durante a leitura de parágrafos, o irmão do suporte de áudio e vídeo pode selecionar a opção “Abaixar todas as mãos” se alguns participantes se esquecerem de clicar em “Abaixar mão” depois de terminar a consideração de um parágrafo</a:t>
            </a:r>
            <a:endParaRPr lang="pt-BR" sz="2200" dirty="0">
              <a:solidFill>
                <a:schemeClr val="bg1"/>
              </a:solidFill>
            </a:endParaRPr>
          </a:p>
        </p:txBody>
      </p:sp>
      <p:pic>
        <p:nvPicPr>
          <p:cNvPr id="7" name="Picture 2" descr="Louve a Jeová na congregação | Estu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22358" y="5463478"/>
            <a:ext cx="1525207" cy="762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906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487680" y="1116490"/>
            <a:ext cx="11151326" cy="769441"/>
          </a:xfrm>
          <a:prstGeom prst="rect">
            <a:avLst/>
          </a:prstGeom>
          <a:solidFill>
            <a:schemeClr val="accent3">
              <a:lumMod val="20000"/>
              <a:lumOff val="80000"/>
            </a:schemeClr>
          </a:solidFill>
        </p:spPr>
        <p:txBody>
          <a:bodyPr wrap="square">
            <a:spAutoFit/>
          </a:bodyPr>
          <a:lstStyle/>
          <a:p>
            <a:r>
              <a:rPr lang="pt-BR" sz="2200" dirty="0" smtClean="0"/>
              <a:t>Muitos </a:t>
            </a:r>
            <a:r>
              <a:rPr lang="pt-BR" sz="2200" dirty="0"/>
              <a:t>servos de Jeová imitam o exemplo </a:t>
            </a:r>
            <a:r>
              <a:rPr lang="pt-BR" sz="2200" dirty="0" smtClean="0"/>
              <a:t>dos cristãos do primeiro século. </a:t>
            </a:r>
            <a:r>
              <a:rPr lang="pt-BR" sz="2200" dirty="0"/>
              <a:t>Quando são convidados a </a:t>
            </a:r>
            <a:r>
              <a:rPr lang="pt-BR" sz="2200" dirty="0" smtClean="0"/>
              <a:t>ajudar, </a:t>
            </a:r>
            <a:r>
              <a:rPr lang="pt-BR" sz="2200" dirty="0"/>
              <a:t>cada um deles diz: “Aqui estou! Envia-me!” (</a:t>
            </a:r>
            <a:r>
              <a:rPr lang="pt-BR" sz="2200" dirty="0">
                <a:hlinkClick r:id="rId2"/>
              </a:rPr>
              <a:t>Isaías 6:8</a:t>
            </a:r>
            <a:r>
              <a:rPr lang="pt-BR" sz="2200" dirty="0"/>
              <a:t>)</a:t>
            </a:r>
          </a:p>
        </p:txBody>
      </p:sp>
      <p:sp>
        <p:nvSpPr>
          <p:cNvPr id="7" name="Retângulo 6"/>
          <p:cNvSpPr/>
          <p:nvPr/>
        </p:nvSpPr>
        <p:spPr>
          <a:xfrm>
            <a:off x="840377" y="3286034"/>
            <a:ext cx="10445932" cy="1107996"/>
          </a:xfrm>
          <a:prstGeom prst="rect">
            <a:avLst/>
          </a:prstGeom>
        </p:spPr>
        <p:txBody>
          <a:bodyPr wrap="square">
            <a:spAutoFit/>
          </a:bodyPr>
          <a:lstStyle/>
          <a:p>
            <a:r>
              <a:rPr lang="pt-BR" sz="2200" dirty="0" smtClean="0">
                <a:solidFill>
                  <a:schemeClr val="bg1"/>
                </a:solidFill>
              </a:rPr>
              <a:t>Agradecemos a todos pela disposição e ajuda dos irmãos</a:t>
            </a:r>
            <a:r>
              <a:rPr lang="pt-BR" sz="2200" dirty="0" smtClean="0">
                <a:solidFill>
                  <a:schemeClr val="bg1"/>
                </a:solidFill>
              </a:rPr>
              <a:t>.</a:t>
            </a:r>
            <a:endParaRPr lang="pt-BR" sz="2200" dirty="0">
              <a:solidFill>
                <a:schemeClr val="bg1"/>
              </a:solidFill>
            </a:endParaRPr>
          </a:p>
          <a:p>
            <a:r>
              <a:rPr lang="pt-BR" sz="2200" i="1" dirty="0">
                <a:solidFill>
                  <a:schemeClr val="bg1"/>
                </a:solidFill>
              </a:rPr>
              <a:t>“Se você é um irmão batizado, “está se esforçando” para servir os irmãos e irmãs da sua congregação como servo ministerial ou ancião? — </a:t>
            </a:r>
            <a:r>
              <a:rPr lang="pt-BR" sz="2200" i="1" dirty="0">
                <a:solidFill>
                  <a:schemeClr val="bg1"/>
                </a:solidFill>
                <a:hlinkClick r:id="rId3"/>
              </a:rPr>
              <a:t>1 Timóteo 3:1</a:t>
            </a:r>
            <a:r>
              <a:rPr lang="pt-BR" sz="2200" i="1" dirty="0">
                <a:solidFill>
                  <a:schemeClr val="bg1"/>
                </a:solidFill>
              </a:rPr>
              <a:t>.” w03/16 p.5.</a:t>
            </a:r>
          </a:p>
        </p:txBody>
      </p:sp>
      <p:pic>
        <p:nvPicPr>
          <p:cNvPr id="5" name="Picture 2" descr="O que a nossa frequência às reuniões diz sobre nós | Estud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0377" y="4472408"/>
            <a:ext cx="3438916" cy="171945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Testemunhas de Jeová se reúnem por videoconferência devido à pandemia |  OExtra.ne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9293" y="4472408"/>
            <a:ext cx="3460552" cy="173027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Louve a Jeová na congregação | Estud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57160" y="4472408"/>
            <a:ext cx="3438915" cy="1719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151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dirty="0" smtClean="0"/>
              <a:t>REUNIÃO INDICADORES, SOM, MICROFONE</a:t>
            </a:r>
            <a:endParaRPr lang="pt-BR" dirty="0"/>
          </a:p>
        </p:txBody>
      </p:sp>
      <p:sp>
        <p:nvSpPr>
          <p:cNvPr id="4" name="Subtítulo 2"/>
          <p:cNvSpPr txBox="1">
            <a:spLocks/>
          </p:cNvSpPr>
          <p:nvPr/>
        </p:nvSpPr>
        <p:spPr>
          <a:xfrm>
            <a:off x="581191" y="5756805"/>
            <a:ext cx="10993546" cy="59032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endParaRPr lang="pt-BR" dirty="0">
              <a:solidFill>
                <a:schemeClr val="bg1"/>
              </a:solidFill>
            </a:endParaRPr>
          </a:p>
        </p:txBody>
      </p:sp>
      <p:pic>
        <p:nvPicPr>
          <p:cNvPr id="5" name="Picture 2" descr="O que a nossa frequência às reuniões diz sobre nós | Estu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2" y="3447025"/>
            <a:ext cx="3438916" cy="171945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estemunhas de Jeová se reúnem por videoconferência devido à pandemia |  OExtra.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3808" y="3447025"/>
            <a:ext cx="3460552" cy="17302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Louve a Jeová na congregação | Estud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675" y="3447025"/>
            <a:ext cx="3438915" cy="1719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29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dirty="0"/>
              <a:t> Zoom Tutorial — Funções do responsável pelo áudio/vídeo e do indicador no </a:t>
            </a:r>
            <a:r>
              <a:rPr lang="pt-BR" dirty="0" smtClean="0"/>
              <a:t>Zoom</a:t>
            </a:r>
            <a:endParaRPr lang="pt-BR" dirty="0"/>
          </a:p>
        </p:txBody>
      </p:sp>
      <p:pic>
        <p:nvPicPr>
          <p:cNvPr id="1026" name="Picture 2" descr="Zoom: Veja como instalar e usar o app de videoconferência em PCs e  smartphones [+VÍDEO] | Mundo Conectado">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1741" y="3476061"/>
            <a:ext cx="5252448" cy="2385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521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dirty="0" smtClean="0"/>
              <a:t>INDICADORES</a:t>
            </a:r>
            <a:endParaRPr lang="pt-BR" dirty="0"/>
          </a:p>
        </p:txBody>
      </p:sp>
      <p:pic>
        <p:nvPicPr>
          <p:cNvPr id="2050" name="Picture 2" descr="O que a nossa frequência às reuniões diz sobre nós | Estu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5575" y="3253694"/>
            <a:ext cx="5944779" cy="2972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28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448492" y="750730"/>
            <a:ext cx="4946468" cy="1785104"/>
          </a:xfrm>
          <a:prstGeom prst="rect">
            <a:avLst/>
          </a:prstGeom>
          <a:solidFill>
            <a:schemeClr val="accent3">
              <a:lumMod val="20000"/>
              <a:lumOff val="80000"/>
            </a:schemeClr>
          </a:solidFill>
        </p:spPr>
        <p:txBody>
          <a:bodyPr wrap="square">
            <a:spAutoFit/>
          </a:bodyPr>
          <a:lstStyle/>
          <a:p>
            <a:r>
              <a:rPr lang="pt-BR" sz="2200" dirty="0" smtClean="0"/>
              <a:t>Um irmão exemplar deve ser designado para servir como indicador para cada reunião pelo Zoom. Para cumprir suas responsabilidades, ele deverá receber a função de “Anfitrião” ou “</a:t>
            </a:r>
            <a:r>
              <a:rPr lang="pt-BR" sz="2200" dirty="0" err="1" smtClean="0"/>
              <a:t>Coanfitrião</a:t>
            </a:r>
            <a:r>
              <a:rPr lang="pt-BR" sz="2200" dirty="0" smtClean="0"/>
              <a:t>”. </a:t>
            </a:r>
            <a:endParaRPr lang="pt-BR" sz="2200" dirty="0"/>
          </a:p>
        </p:txBody>
      </p:sp>
      <p:sp>
        <p:nvSpPr>
          <p:cNvPr id="7" name="Retângulo 6"/>
          <p:cNvSpPr/>
          <p:nvPr/>
        </p:nvSpPr>
        <p:spPr>
          <a:xfrm>
            <a:off x="5603966" y="750730"/>
            <a:ext cx="6096000" cy="1785104"/>
          </a:xfrm>
          <a:prstGeom prst="rect">
            <a:avLst/>
          </a:prstGeom>
          <a:solidFill>
            <a:schemeClr val="accent3">
              <a:lumMod val="20000"/>
              <a:lumOff val="80000"/>
            </a:schemeClr>
          </a:solidFill>
        </p:spPr>
        <p:txBody>
          <a:bodyPr>
            <a:spAutoFit/>
          </a:bodyPr>
          <a:lstStyle/>
          <a:p>
            <a:r>
              <a:rPr lang="pt-BR" sz="2200" dirty="0" smtClean="0"/>
              <a:t>Assim como no Salão do Reino, o indicador numa reunião feita pelo Zoom deve ficar atento aos que entraram na reunião e lidar com situações que atrapalhem o bom andamento da reunião. 22. Antes da reunião:</a:t>
            </a:r>
            <a:endParaRPr lang="pt-BR" sz="2200" dirty="0"/>
          </a:p>
        </p:txBody>
      </p:sp>
      <p:sp>
        <p:nvSpPr>
          <p:cNvPr id="8" name="Retângulo 7"/>
          <p:cNvSpPr/>
          <p:nvPr/>
        </p:nvSpPr>
        <p:spPr>
          <a:xfrm>
            <a:off x="1127759" y="3826805"/>
            <a:ext cx="9949543" cy="1446550"/>
          </a:xfrm>
          <a:prstGeom prst="rect">
            <a:avLst/>
          </a:prstGeom>
        </p:spPr>
        <p:txBody>
          <a:bodyPr wrap="square">
            <a:spAutoFit/>
          </a:bodyPr>
          <a:lstStyle/>
          <a:p>
            <a:r>
              <a:rPr lang="pt-BR" sz="2200" dirty="0" smtClean="0">
                <a:solidFill>
                  <a:schemeClr val="bg1"/>
                </a:solidFill>
              </a:rPr>
              <a:t>O indicador deve entrar na reunião pelo Zoom bem antes do horário de início da reunião. Ele dá permissão para que as pessoas que estão na sala de espera do Zoom entrem na reunião, quando for apropriado. Pode-se permitir que os irmãos se associem uns com os outros. </a:t>
            </a:r>
            <a:endParaRPr lang="pt-BR" sz="2200" dirty="0">
              <a:solidFill>
                <a:schemeClr val="bg1"/>
              </a:solidFill>
            </a:endParaRPr>
          </a:p>
        </p:txBody>
      </p:sp>
      <p:pic>
        <p:nvPicPr>
          <p:cNvPr id="5" name="Picture 2" descr="O que a nossa frequência às reuniões diz sobre nós | Estu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41952" y="5460213"/>
            <a:ext cx="1557865" cy="778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22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448492" y="750730"/>
            <a:ext cx="6971212" cy="2308324"/>
          </a:xfrm>
          <a:prstGeom prst="rect">
            <a:avLst/>
          </a:prstGeom>
          <a:solidFill>
            <a:schemeClr val="accent3">
              <a:lumMod val="20000"/>
              <a:lumOff val="80000"/>
            </a:schemeClr>
          </a:solidFill>
        </p:spPr>
        <p:txBody>
          <a:bodyPr wrap="square">
            <a:spAutoFit/>
          </a:bodyPr>
          <a:lstStyle/>
          <a:p>
            <a:r>
              <a:rPr lang="pt-BR" sz="2400" dirty="0" smtClean="0"/>
              <a:t>Durante a reunião: O indicador pode ajudar a ajustar os nomes dos participantes que aparecem na tela para que eles possam ser reconhecidos pelos outros participantes. Ele deve ficar atento a qualquer pessoa que tente causar problemas e a fotos de perfil ou imagens inapropriadas. </a:t>
            </a:r>
            <a:endParaRPr lang="pt-BR" sz="2200" dirty="0"/>
          </a:p>
        </p:txBody>
      </p:sp>
      <p:sp>
        <p:nvSpPr>
          <p:cNvPr id="2" name="Retângulo 1"/>
          <p:cNvSpPr/>
          <p:nvPr/>
        </p:nvSpPr>
        <p:spPr>
          <a:xfrm>
            <a:off x="7419704" y="750730"/>
            <a:ext cx="4450079" cy="2123658"/>
          </a:xfrm>
          <a:prstGeom prst="rect">
            <a:avLst/>
          </a:prstGeom>
        </p:spPr>
        <p:txBody>
          <a:bodyPr wrap="square">
            <a:spAutoFit/>
          </a:bodyPr>
          <a:lstStyle/>
          <a:p>
            <a:r>
              <a:rPr lang="pt-BR" sz="2200" dirty="0" smtClean="0"/>
              <a:t>No momento determinado, ele deve contar a assistência e informar a quantidade para o coordenador do corpo de anciãos. (O coordenador pode decidir o modo mais prático para contar a assistência.)</a:t>
            </a:r>
            <a:endParaRPr lang="pt-BR" sz="2200" dirty="0"/>
          </a:p>
        </p:txBody>
      </p:sp>
      <p:sp>
        <p:nvSpPr>
          <p:cNvPr id="4" name="Retângulo 3"/>
          <p:cNvSpPr/>
          <p:nvPr/>
        </p:nvSpPr>
        <p:spPr>
          <a:xfrm>
            <a:off x="886097" y="3913054"/>
            <a:ext cx="10321833" cy="1107996"/>
          </a:xfrm>
          <a:prstGeom prst="rect">
            <a:avLst/>
          </a:prstGeom>
        </p:spPr>
        <p:txBody>
          <a:bodyPr wrap="square">
            <a:spAutoFit/>
          </a:bodyPr>
          <a:lstStyle/>
          <a:p>
            <a:r>
              <a:rPr lang="pt-BR" sz="2200" dirty="0">
                <a:solidFill>
                  <a:schemeClr val="bg1"/>
                </a:solidFill>
              </a:rPr>
              <a:t>IMPORTANTE: Se alguém entrar numa reunião e começar a causar problemas de propósito, o indicador deve remover a pessoa rapidamente da reunião e informar isso ao coordenador do corpo de anciãos.</a:t>
            </a:r>
          </a:p>
        </p:txBody>
      </p:sp>
      <p:pic>
        <p:nvPicPr>
          <p:cNvPr id="5" name="Picture 2" descr="O que a nossa frequência às reuniões diz sobre nós | Estu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41952" y="5460213"/>
            <a:ext cx="1557865" cy="778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933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dirty="0" smtClean="0"/>
              <a:t>SOM</a:t>
            </a:r>
            <a:endParaRPr lang="pt-BR" dirty="0"/>
          </a:p>
        </p:txBody>
      </p:sp>
      <p:pic>
        <p:nvPicPr>
          <p:cNvPr id="6146" name="Picture 2" descr="Testemunhas de Jeová se reúnem por videoconferência devido à pandemia |  OExtra.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2945" y="3380649"/>
            <a:ext cx="5570040" cy="2785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900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448491" y="1155678"/>
            <a:ext cx="11360331" cy="1200329"/>
          </a:xfrm>
          <a:prstGeom prst="rect">
            <a:avLst/>
          </a:prstGeom>
          <a:solidFill>
            <a:schemeClr val="accent3">
              <a:lumMod val="20000"/>
              <a:lumOff val="80000"/>
            </a:schemeClr>
          </a:solidFill>
        </p:spPr>
        <p:txBody>
          <a:bodyPr wrap="square">
            <a:spAutoFit/>
          </a:bodyPr>
          <a:lstStyle/>
          <a:p>
            <a:r>
              <a:rPr lang="pt-BR" sz="2400" dirty="0" smtClean="0"/>
              <a:t>Um irmão exemplar deve ser designado para cuidar do áudio e vídeo de cada reunião feita pelo Zoom. Para cuidar de suas responsabilidades, ele deverá receber a função de “Anfitrião” ou “</a:t>
            </a:r>
            <a:r>
              <a:rPr lang="pt-BR" sz="2400" dirty="0" err="1" smtClean="0"/>
              <a:t>Coanfitrião</a:t>
            </a:r>
            <a:r>
              <a:rPr lang="pt-BR" sz="2400" dirty="0" smtClean="0"/>
              <a:t>”. </a:t>
            </a:r>
            <a:endParaRPr lang="pt-BR" sz="2200" dirty="0"/>
          </a:p>
        </p:txBody>
      </p:sp>
      <p:pic>
        <p:nvPicPr>
          <p:cNvPr id="5" name="Picture 2" descr="Testemunhas de Jeová se reúnem por videoconferência devido à pandemia |  OExtra.ne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5813" y="5330197"/>
            <a:ext cx="1618689" cy="809345"/>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p:cNvSpPr/>
          <p:nvPr/>
        </p:nvSpPr>
        <p:spPr>
          <a:xfrm>
            <a:off x="1180011" y="3899990"/>
            <a:ext cx="9688286" cy="1107996"/>
          </a:xfrm>
          <a:prstGeom prst="rect">
            <a:avLst/>
          </a:prstGeom>
        </p:spPr>
        <p:txBody>
          <a:bodyPr wrap="square">
            <a:spAutoFit/>
          </a:bodyPr>
          <a:lstStyle/>
          <a:p>
            <a:r>
              <a:rPr lang="pt-BR" sz="2200" dirty="0">
                <a:solidFill>
                  <a:schemeClr val="bg1"/>
                </a:solidFill>
              </a:rPr>
              <a:t>Quando possível, ele deve usar a versão para computador do Zoom (Windows ou Mac). Pode ser prático ter dois irmãos designados para cuidar do áudio e vídeo para a maioria das reuniões.</a:t>
            </a:r>
            <a:endParaRPr lang="pt-BR" sz="2200" dirty="0">
              <a:solidFill>
                <a:schemeClr val="bg1"/>
              </a:solidFill>
            </a:endParaRPr>
          </a:p>
        </p:txBody>
      </p:sp>
    </p:spTree>
    <p:extLst>
      <p:ext uri="{BB962C8B-B14F-4D97-AF65-F5344CB8AC3E}">
        <p14:creationId xmlns:p14="http://schemas.microsoft.com/office/powerpoint/2010/main" val="2621973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448491" y="750730"/>
            <a:ext cx="5547359" cy="1938992"/>
          </a:xfrm>
          <a:prstGeom prst="rect">
            <a:avLst/>
          </a:prstGeom>
          <a:solidFill>
            <a:schemeClr val="accent3">
              <a:lumMod val="20000"/>
              <a:lumOff val="80000"/>
            </a:schemeClr>
          </a:solidFill>
        </p:spPr>
        <p:txBody>
          <a:bodyPr wrap="square">
            <a:spAutoFit/>
          </a:bodyPr>
          <a:lstStyle/>
          <a:p>
            <a:r>
              <a:rPr lang="pt-BR" sz="2400" dirty="0" smtClean="0"/>
              <a:t>Antes da reunião: O irmão do suporte de áudio e vídeo deve entrar na reunião antes do horário de início da reunião e trabalhar com cada participante do programa para testar as configurações do participante.</a:t>
            </a:r>
            <a:endParaRPr lang="pt-BR" sz="2200" dirty="0"/>
          </a:p>
        </p:txBody>
      </p:sp>
      <p:sp>
        <p:nvSpPr>
          <p:cNvPr id="4" name="Retângulo 3"/>
          <p:cNvSpPr/>
          <p:nvPr/>
        </p:nvSpPr>
        <p:spPr>
          <a:xfrm>
            <a:off x="886097" y="3913054"/>
            <a:ext cx="10321833" cy="1200329"/>
          </a:xfrm>
          <a:prstGeom prst="rect">
            <a:avLst/>
          </a:prstGeom>
        </p:spPr>
        <p:txBody>
          <a:bodyPr wrap="square">
            <a:spAutoFit/>
          </a:bodyPr>
          <a:lstStyle/>
          <a:p>
            <a:r>
              <a:rPr lang="pt-BR" sz="2400" dirty="0" smtClean="0">
                <a:solidFill>
                  <a:schemeClr val="bg1"/>
                </a:solidFill>
              </a:rPr>
              <a:t>IMPORTANTE: A reunião não deve ser gravada, postada na internet ou transmitida via streaming usando serviços que sujeitam os usuários a anúncios comerciais ou que permitem postagem de comentários.</a:t>
            </a:r>
            <a:endParaRPr lang="pt-BR" sz="2200" dirty="0">
              <a:solidFill>
                <a:schemeClr val="bg1"/>
              </a:solidFill>
            </a:endParaRPr>
          </a:p>
        </p:txBody>
      </p:sp>
      <p:sp>
        <p:nvSpPr>
          <p:cNvPr id="2" name="Retângulo 1"/>
          <p:cNvSpPr/>
          <p:nvPr/>
        </p:nvSpPr>
        <p:spPr>
          <a:xfrm>
            <a:off x="6096000" y="750730"/>
            <a:ext cx="5647509" cy="1569660"/>
          </a:xfrm>
          <a:prstGeom prst="rect">
            <a:avLst/>
          </a:prstGeom>
          <a:solidFill>
            <a:schemeClr val="accent3">
              <a:lumMod val="20000"/>
              <a:lumOff val="80000"/>
            </a:schemeClr>
          </a:solidFill>
        </p:spPr>
        <p:txBody>
          <a:bodyPr wrap="square">
            <a:spAutoFit/>
          </a:bodyPr>
          <a:lstStyle/>
          <a:p>
            <a:r>
              <a:rPr lang="pt-BR" sz="2400" dirty="0"/>
              <a:t>O irmão do suporte de áudio e vídeo deve sempre se certificar de que a opção de os participantes compartilharem suas telas esteja desabilitada.</a:t>
            </a:r>
          </a:p>
        </p:txBody>
      </p:sp>
      <p:pic>
        <p:nvPicPr>
          <p:cNvPr id="5" name="Picture 2" descr="Testemunhas de Jeová se reúnem por videoconferência devido à pandemia |  OExtra.ne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5813" y="5330197"/>
            <a:ext cx="1618689" cy="809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7131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dirty="0" smtClean="0"/>
              <a:t>microfone</a:t>
            </a:r>
            <a:endParaRPr lang="pt-BR" dirty="0"/>
          </a:p>
        </p:txBody>
      </p:sp>
      <p:pic>
        <p:nvPicPr>
          <p:cNvPr id="3074" name="Picture 2" descr="Louve a Jeová na congregação | Estu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9672" y="3234098"/>
            <a:ext cx="5696585" cy="2848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589275"/>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TM03457464[[fn=Dividendo]]</Template>
  <TotalTime>52</TotalTime>
  <Words>598</Words>
  <Application>Microsoft Office PowerPoint</Application>
  <PresentationFormat>Widescreen</PresentationFormat>
  <Paragraphs>24</Paragraphs>
  <Slides>12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12</vt:i4>
      </vt:variant>
    </vt:vector>
  </HeadingPairs>
  <TitlesOfParts>
    <vt:vector size="16" baseType="lpstr">
      <vt:lpstr>Arial</vt:lpstr>
      <vt:lpstr>Gill Sans MT</vt:lpstr>
      <vt:lpstr>Wingdings 2</vt:lpstr>
      <vt:lpstr>Dividendo</vt:lpstr>
      <vt:lpstr>REUNIÃO INDICADORES, SOM, MICROFONE</vt:lpstr>
      <vt:lpstr> Zoom Tutorial — Funções do responsável pelo áudio/vídeo e do indicador no Zoom</vt:lpstr>
      <vt:lpstr>INDICADORES</vt:lpstr>
      <vt:lpstr>Apresentação do PowerPoint</vt:lpstr>
      <vt:lpstr>Apresentação do PowerPoint</vt:lpstr>
      <vt:lpstr>SOM</vt:lpstr>
      <vt:lpstr>Apresentação do PowerPoint</vt:lpstr>
      <vt:lpstr>Apresentação do PowerPoint</vt:lpstr>
      <vt:lpstr>microfone</vt:lpstr>
      <vt:lpstr>Apresentação do PowerPoint</vt:lpstr>
      <vt:lpstr>Apresentação do PowerPoint</vt:lpstr>
      <vt:lpstr>REUNIÃO INDICADORES, SOM, MICROFONE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REUNIÃO INDICADORES, SOM, MICROFONE</dc:title>
  <dc:creator>Celso</dc:creator>
  <cp:lastModifiedBy>Celso</cp:lastModifiedBy>
  <cp:revision>8</cp:revision>
  <dcterms:created xsi:type="dcterms:W3CDTF">2020-11-02T12:42:22Z</dcterms:created>
  <dcterms:modified xsi:type="dcterms:W3CDTF">2020-11-02T13:39:44Z</dcterms:modified>
</cp:coreProperties>
</file>