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62" r:id="rId6"/>
    <p:sldId id="259" r:id="rId7"/>
    <p:sldId id="261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C0F-EE6D-4267-BC01-EC9507BBD4F7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83A3-68A3-48DC-9DBF-6B7993A5A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54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C0F-EE6D-4267-BC01-EC9507BBD4F7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83A3-68A3-48DC-9DBF-6B7993A5A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91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C0F-EE6D-4267-BC01-EC9507BBD4F7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83A3-68A3-48DC-9DBF-6B7993A5A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77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C0F-EE6D-4267-BC01-EC9507BBD4F7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83A3-68A3-48DC-9DBF-6B7993A5A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60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C0F-EE6D-4267-BC01-EC9507BBD4F7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83A3-68A3-48DC-9DBF-6B7993A5A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0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C0F-EE6D-4267-BC01-EC9507BBD4F7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83A3-68A3-48DC-9DBF-6B7993A5A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71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C0F-EE6D-4267-BC01-EC9507BBD4F7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83A3-68A3-48DC-9DBF-6B7993A5A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71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C0F-EE6D-4267-BC01-EC9507BBD4F7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83A3-68A3-48DC-9DBF-6B7993A5A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03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C0F-EE6D-4267-BC01-EC9507BBD4F7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83A3-68A3-48DC-9DBF-6B7993A5A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8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C0F-EE6D-4267-BC01-EC9507BBD4F7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83A3-68A3-48DC-9DBF-6B7993A5A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6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EC0F-EE6D-4267-BC01-EC9507BBD4F7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83A3-68A3-48DC-9DBF-6B7993A5A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53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1EC0F-EE6D-4267-BC01-EC9507BBD4F7}" type="datetimeFigureOut">
              <a:rPr lang="pt-BR" smtClean="0"/>
              <a:t>19/03/2022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983A3-68A3-48DC-9DBF-6B7993A5A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72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ma reunião das Testemunhas de Jeová na Malá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335" y="325275"/>
            <a:ext cx="2247991" cy="22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239" y="2418393"/>
            <a:ext cx="2184737" cy="2184737"/>
          </a:xfrm>
          <a:prstGeom prst="rect">
            <a:avLst/>
          </a:prstGeom>
        </p:spPr>
      </p:pic>
      <p:pic>
        <p:nvPicPr>
          <p:cNvPr id="1028" name="Picture 4" descr="Testemunhas de Jeová num Salão do Reino na Argent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334" y="2743200"/>
            <a:ext cx="2258886" cy="39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29195" y="808601"/>
            <a:ext cx="624068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dirty="0" smtClean="0"/>
              <a:t>TREINAMENTO </a:t>
            </a:r>
          </a:p>
          <a:p>
            <a:r>
              <a:rPr lang="pt-BR" sz="5000" dirty="0" smtClean="0"/>
              <a:t>SOM  </a:t>
            </a:r>
          </a:p>
          <a:p>
            <a:r>
              <a:rPr lang="pt-BR" sz="5000" dirty="0" smtClean="0"/>
              <a:t>INDICADORES MICROFONE</a:t>
            </a:r>
          </a:p>
          <a:p>
            <a:endParaRPr lang="pt-BR" sz="5000" dirty="0">
              <a:solidFill>
                <a:srgbClr val="FF0000"/>
              </a:solidFill>
            </a:endParaRPr>
          </a:p>
          <a:p>
            <a:r>
              <a:rPr lang="pt-BR" sz="5000" dirty="0" smtClean="0">
                <a:solidFill>
                  <a:srgbClr val="FF0000"/>
                </a:solidFill>
              </a:rPr>
              <a:t>RETORNO REUNIÕES  FORMATO HÍBRIDO</a:t>
            </a:r>
            <a:endParaRPr lang="pt-BR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80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4172" y="177076"/>
            <a:ext cx="11647714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dirty="0" smtClean="0"/>
              <a:t>Se a configuração do equipamento permitir, é </a:t>
            </a:r>
            <a:r>
              <a:rPr lang="pt-BR" sz="2200" b="1" dirty="0" smtClean="0"/>
              <a:t>recomendável que dois irmãos sejam designados para cuidar do suporte de áudio e vídeo</a:t>
            </a:r>
            <a:r>
              <a:rPr lang="pt-BR" sz="2200" dirty="0" smtClean="0"/>
              <a:t>. Um deve ser o </a:t>
            </a:r>
            <a:r>
              <a:rPr lang="pt-BR" sz="2200" b="1" dirty="0" smtClean="0"/>
              <a:t>operador de áudio</a:t>
            </a:r>
            <a:r>
              <a:rPr lang="pt-BR" sz="2200" dirty="0" smtClean="0"/>
              <a:t>, e o outro deve ser o </a:t>
            </a:r>
            <a:r>
              <a:rPr lang="pt-BR" sz="2200" b="1" dirty="0" smtClean="0"/>
              <a:t>operador de vídeo.</a:t>
            </a:r>
            <a:endParaRPr lang="pt-BR" sz="2200" b="1" dirty="0"/>
          </a:p>
        </p:txBody>
      </p:sp>
      <p:sp>
        <p:nvSpPr>
          <p:cNvPr id="5" name="Retângulo 4"/>
          <p:cNvSpPr/>
          <p:nvPr/>
        </p:nvSpPr>
        <p:spPr>
          <a:xfrm>
            <a:off x="1236617" y="1467951"/>
            <a:ext cx="9522823" cy="51706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Responsabilidades do operador de vídeo: </a:t>
            </a:r>
            <a:br>
              <a:rPr lang="pt-BR" sz="2200" b="1" dirty="0" smtClean="0"/>
            </a:br>
            <a:endParaRPr lang="pt-BR" sz="2200" b="1" dirty="0" smtClean="0"/>
          </a:p>
          <a:p>
            <a:pPr marL="342900" indent="-342900">
              <a:buAutoNum type="arabicParenBoth"/>
            </a:pPr>
            <a:r>
              <a:rPr lang="pt-BR" sz="2200" b="1" dirty="0" smtClean="0"/>
              <a:t>Iniciar a videoconferência no horário determinado pelos anciãos</a:t>
            </a:r>
            <a:r>
              <a:rPr lang="pt-BR" sz="2200" dirty="0" smtClean="0"/>
              <a:t>. Certificar-se de que todas as </a:t>
            </a:r>
            <a:r>
              <a:rPr lang="pt-BR" sz="2200" b="1" dirty="0" smtClean="0"/>
              <a:t>mídias foram baixadas e estão prontas </a:t>
            </a:r>
            <a:r>
              <a:rPr lang="pt-BR" sz="2200" dirty="0" smtClean="0"/>
              <a:t>para serem reproduzidas no JW Library ou no VLC Media Player antes do início da reunião. </a:t>
            </a:r>
          </a:p>
          <a:p>
            <a:pPr marL="342900" indent="-342900">
              <a:buAutoNum type="arabicParenBoth"/>
            </a:pPr>
            <a:r>
              <a:rPr lang="pt-BR" sz="2200" b="1" dirty="0" smtClean="0"/>
              <a:t>Conectar o computador do sistema de áudio e vídeo à videoconferência </a:t>
            </a:r>
            <a:r>
              <a:rPr lang="pt-BR" sz="2200" dirty="0" smtClean="0"/>
              <a:t>e verificar se os que terão alguma </a:t>
            </a:r>
            <a:r>
              <a:rPr lang="pt-BR" sz="2200" b="1" dirty="0" smtClean="0"/>
              <a:t>designação por videoconferência </a:t>
            </a:r>
            <a:r>
              <a:rPr lang="pt-BR" sz="2200" dirty="0" smtClean="0"/>
              <a:t>estão com o áudio e o vídeo configurados da maneira correta. </a:t>
            </a:r>
          </a:p>
          <a:p>
            <a:pPr marL="342900" indent="-342900">
              <a:buAutoNum type="arabicParenBoth"/>
            </a:pPr>
            <a:r>
              <a:rPr lang="pt-BR" sz="2200" b="1" dirty="0" smtClean="0"/>
              <a:t>Operar o computador durante a reunião</a:t>
            </a:r>
            <a:r>
              <a:rPr lang="pt-BR" sz="2200" dirty="0" smtClean="0"/>
              <a:t>. Isso inclui </a:t>
            </a:r>
            <a:r>
              <a:rPr lang="pt-BR" sz="2200" b="1" dirty="0" smtClean="0"/>
              <a:t>reproduzir</a:t>
            </a:r>
            <a:r>
              <a:rPr lang="pt-BR" sz="2200" dirty="0" smtClean="0"/>
              <a:t> as mídias, </a:t>
            </a:r>
            <a:r>
              <a:rPr lang="pt-BR" sz="2200" b="1" dirty="0" smtClean="0"/>
              <a:t>mostrar</a:t>
            </a:r>
            <a:r>
              <a:rPr lang="pt-BR" sz="2200" dirty="0" smtClean="0"/>
              <a:t> nos monitores do Salão do Reino a imagem dos que fizerem partes por videoconferência, </a:t>
            </a:r>
            <a:r>
              <a:rPr lang="pt-BR" sz="2200" b="1" dirty="0" smtClean="0"/>
              <a:t>ativar</a:t>
            </a:r>
            <a:r>
              <a:rPr lang="pt-BR" sz="2200" dirty="0" smtClean="0"/>
              <a:t> o som desses irmãos e </a:t>
            </a:r>
            <a:r>
              <a:rPr lang="pt-BR" sz="2200" b="1" dirty="0" smtClean="0"/>
              <a:t>ativar</a:t>
            </a:r>
            <a:r>
              <a:rPr lang="pt-BR" sz="2200" dirty="0" smtClean="0"/>
              <a:t> também o som dos que derem comentários por videoconferência. Mas ele </a:t>
            </a:r>
            <a:r>
              <a:rPr lang="pt-BR" sz="2200" b="1" dirty="0" smtClean="0"/>
              <a:t>não deve mostrar </a:t>
            </a:r>
            <a:r>
              <a:rPr lang="pt-BR" sz="2200" dirty="0" smtClean="0"/>
              <a:t>nos monitores as pessoas que comentarem por videoconferência. </a:t>
            </a:r>
          </a:p>
          <a:p>
            <a:pPr marL="342900" indent="-342900">
              <a:buAutoNum type="arabicParenBoth"/>
            </a:pPr>
            <a:r>
              <a:rPr lang="pt-BR" sz="2200" b="1" dirty="0" smtClean="0"/>
              <a:t>Desabilitar a função </a:t>
            </a:r>
            <a:r>
              <a:rPr lang="pt-BR" sz="2200" dirty="0" smtClean="0"/>
              <a:t>que permite que os participantes por videoconferência consigam ativar o seu próprio som após o início da reunião.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35160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4172" y="177076"/>
            <a:ext cx="11647714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CHECK LIST</a:t>
            </a:r>
            <a:endParaRPr lang="pt-BR" sz="2200" b="1" dirty="0"/>
          </a:p>
        </p:txBody>
      </p:sp>
      <p:sp>
        <p:nvSpPr>
          <p:cNvPr id="3" name="Retângulo 2"/>
          <p:cNvSpPr/>
          <p:nvPr/>
        </p:nvSpPr>
        <p:spPr>
          <a:xfrm>
            <a:off x="174172" y="704098"/>
            <a:ext cx="11647714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dirty="0" smtClean="0"/>
              <a:t>ANTES DA REUNIÃO </a:t>
            </a:r>
          </a:p>
          <a:p>
            <a:r>
              <a:rPr lang="pt-BR" sz="2200" dirty="0"/>
              <a:t>O</a:t>
            </a:r>
            <a:r>
              <a:rPr lang="pt-BR" sz="2200" dirty="0" smtClean="0"/>
              <a:t> operador de vídeo deve </a:t>
            </a:r>
            <a:r>
              <a:rPr lang="pt-BR" sz="2200" b="1" dirty="0" smtClean="0"/>
              <a:t>abrir o JW Library, o VLC Media Player e o Zoom </a:t>
            </a:r>
            <a:r>
              <a:rPr lang="pt-BR" sz="2200" dirty="0" smtClean="0"/>
              <a:t>no computador do sistema de áudio e vídeo. Ele deve também fazer o seguinte: </a:t>
            </a:r>
          </a:p>
          <a:p>
            <a:endParaRPr lang="pt-BR" sz="2200" dirty="0" smtClean="0"/>
          </a:p>
          <a:p>
            <a:pPr marL="342900" indent="-342900">
              <a:buAutoNum type="arabicParenBoth"/>
            </a:pPr>
            <a:r>
              <a:rPr lang="pt-BR" sz="2200" b="1" dirty="0" smtClean="0"/>
              <a:t>Baixar todas as mídias </a:t>
            </a:r>
            <a:r>
              <a:rPr lang="pt-BR" sz="2200" dirty="0" smtClean="0"/>
              <a:t>que serão usadas no JW Library.</a:t>
            </a:r>
          </a:p>
          <a:p>
            <a:pPr marL="342900" indent="-342900">
              <a:buAutoNum type="arabicParenBoth"/>
            </a:pPr>
            <a:r>
              <a:rPr lang="pt-BR" sz="2200" b="1" dirty="0" smtClean="0"/>
              <a:t>Configurar e testar</a:t>
            </a:r>
            <a:r>
              <a:rPr lang="pt-BR" sz="2200" dirty="0" smtClean="0"/>
              <a:t> a lista de reprodução no VLC Media Player, se necessário. </a:t>
            </a:r>
          </a:p>
          <a:p>
            <a:pPr marL="342900" indent="-342900">
              <a:buAutoNum type="arabicParenBoth"/>
            </a:pPr>
            <a:r>
              <a:rPr lang="pt-BR" sz="2200" b="1" dirty="0" smtClean="0"/>
              <a:t>Iniciar a videoconferência </a:t>
            </a:r>
            <a:r>
              <a:rPr lang="pt-BR" sz="2200" dirty="0" smtClean="0"/>
              <a:t>no Zoom. </a:t>
            </a:r>
          </a:p>
          <a:p>
            <a:r>
              <a:rPr lang="pt-BR" sz="2200" dirty="0" smtClean="0"/>
              <a:t>• Certifique-se de que a janela secundária, com a palavra “Zoom” na barra de título, esteja nos monitores do palco do Salão do Reino. Clique duas vezes na janela para entrar no modo de tela inteira. </a:t>
            </a:r>
          </a:p>
          <a:p>
            <a:r>
              <a:rPr lang="pt-BR" sz="2200" dirty="0" smtClean="0"/>
              <a:t>• Certifique-se de que a janela principal da reunião, com a frase “Zoom Reunião” na barra de título, usada para mostrar os participantes, esteja no monitor do computador do sistema de áudio e vídeo. </a:t>
            </a:r>
            <a:endParaRPr lang="pt-BR" sz="2200" dirty="0"/>
          </a:p>
        </p:txBody>
      </p:sp>
      <p:sp>
        <p:nvSpPr>
          <p:cNvPr id="6" name="Retângulo 5"/>
          <p:cNvSpPr/>
          <p:nvPr/>
        </p:nvSpPr>
        <p:spPr>
          <a:xfrm>
            <a:off x="174172" y="4955217"/>
            <a:ext cx="11647714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(4) Verificar </a:t>
            </a:r>
            <a:r>
              <a:rPr lang="pt-BR" sz="2200" dirty="0" smtClean="0"/>
              <a:t>se as </a:t>
            </a:r>
            <a:r>
              <a:rPr lang="pt-BR" sz="2200" b="1" dirty="0" smtClean="0"/>
              <a:t>conexões de áudio</a:t>
            </a:r>
            <a:r>
              <a:rPr lang="pt-BR" sz="2200" dirty="0" smtClean="0"/>
              <a:t> entre o computador e a mesa de som estão </a:t>
            </a:r>
            <a:r>
              <a:rPr lang="pt-BR" sz="2200" b="1" dirty="0" smtClean="0"/>
              <a:t>configuradas </a:t>
            </a:r>
            <a:r>
              <a:rPr lang="pt-BR" sz="2200" dirty="0" smtClean="0"/>
              <a:t>corretamente no Zoom e se estão funcionando bem. </a:t>
            </a:r>
          </a:p>
          <a:p>
            <a:r>
              <a:rPr lang="pt-BR" sz="2200" b="1" dirty="0" smtClean="0"/>
              <a:t>(5) Verificar </a:t>
            </a:r>
            <a:r>
              <a:rPr lang="pt-BR" sz="2200" dirty="0" smtClean="0"/>
              <a:t>se a </a:t>
            </a:r>
            <a:r>
              <a:rPr lang="pt-BR" sz="2200" b="1" dirty="0" smtClean="0"/>
              <a:t>câmera certa está selecionada no Zoom e se ela está funcionando bem</a:t>
            </a:r>
            <a:r>
              <a:rPr lang="pt-BR" sz="2200" dirty="0" smtClean="0"/>
              <a:t>. Só comece a transmitir imagens do palco um pouco antes do início da reunião. Mas a assistência que está no Salão do Reino não deve ser mostrada.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96592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4172" y="177076"/>
            <a:ext cx="11647714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CHECK LIST</a:t>
            </a:r>
            <a:endParaRPr lang="pt-BR" sz="2200" b="1" dirty="0"/>
          </a:p>
        </p:txBody>
      </p:sp>
      <p:sp>
        <p:nvSpPr>
          <p:cNvPr id="3" name="Retângulo 2"/>
          <p:cNvSpPr/>
          <p:nvPr/>
        </p:nvSpPr>
        <p:spPr>
          <a:xfrm>
            <a:off x="174172" y="769412"/>
            <a:ext cx="11647714" cy="594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ANTES DA REUNIÃO </a:t>
            </a:r>
            <a:br>
              <a:rPr lang="pt-BR" sz="2200" b="1" dirty="0" smtClean="0"/>
            </a:br>
            <a:endParaRPr lang="pt-BR" sz="2200" b="1" dirty="0" smtClean="0"/>
          </a:p>
          <a:p>
            <a:r>
              <a:rPr lang="pt-BR" sz="2400" b="1" dirty="0" smtClean="0"/>
              <a:t>(6) Verificar se todos os que farão partes pelo Zoom estão conectados à videoconferência </a:t>
            </a:r>
            <a:r>
              <a:rPr lang="pt-BR" sz="2400" dirty="0" smtClean="0"/>
              <a:t>e se estão com a </a:t>
            </a:r>
            <a:r>
              <a:rPr lang="pt-BR" sz="2400" b="1" dirty="0" smtClean="0"/>
              <a:t>câmera e o microfone funcionando</a:t>
            </a:r>
            <a:r>
              <a:rPr lang="pt-BR" sz="2400" dirty="0" smtClean="0"/>
              <a:t>. O operador de áudio ou outro irmão qualificado pode ajudar o operador de vídeo nisso. </a:t>
            </a:r>
          </a:p>
          <a:p>
            <a:endParaRPr lang="pt-BR" sz="2400" dirty="0" smtClean="0"/>
          </a:p>
          <a:p>
            <a:r>
              <a:rPr lang="pt-BR" sz="2400" dirty="0" smtClean="0"/>
              <a:t>• Os participantes devem entrar na videoconferência para fazer os testes de funcionamento pelo menos </a:t>
            </a:r>
            <a:r>
              <a:rPr lang="pt-BR" sz="2400" b="1" dirty="0" smtClean="0"/>
              <a:t>25 minutos antes do início da reunião</a:t>
            </a:r>
            <a:r>
              <a:rPr lang="pt-BR" sz="2400" dirty="0" smtClean="0"/>
              <a:t>, se possível. </a:t>
            </a:r>
          </a:p>
          <a:p>
            <a:endParaRPr lang="pt-BR" sz="2400" dirty="0" smtClean="0"/>
          </a:p>
          <a:p>
            <a:r>
              <a:rPr lang="pt-BR" sz="2400" dirty="0" smtClean="0"/>
              <a:t>• Verifique se o </a:t>
            </a:r>
            <a:r>
              <a:rPr lang="pt-BR" sz="2400" b="1" dirty="0" smtClean="0"/>
              <a:t>enquadramento de vídeo de cada participante </a:t>
            </a:r>
            <a:r>
              <a:rPr lang="pt-BR" sz="2400" dirty="0" smtClean="0"/>
              <a:t>está correto e se o microfone deles está funcionando bem. Ajude-os a corrigir o que for necessário. O operador de vídeo pode mostrar brevemente cada participante nos monitores do palco do Salão do Reino.</a:t>
            </a:r>
          </a:p>
          <a:p>
            <a:r>
              <a:rPr lang="pt-BR" sz="2400" dirty="0" smtClean="0"/>
              <a:t> </a:t>
            </a:r>
          </a:p>
          <a:p>
            <a:r>
              <a:rPr lang="pt-BR" sz="2400" dirty="0" smtClean="0"/>
              <a:t>• Sempre que possível, faça as </a:t>
            </a:r>
            <a:r>
              <a:rPr lang="pt-BR" sz="2400" b="1" dirty="0" smtClean="0"/>
              <a:t>verificações de áudio de uma forma que não atrapalhe </a:t>
            </a:r>
            <a:r>
              <a:rPr lang="pt-BR" sz="2400" dirty="0" smtClean="0"/>
              <a:t>as pessoas que desejam conversar no auditório.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98722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4172" y="177076"/>
            <a:ext cx="11647714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CHECK LIST</a:t>
            </a:r>
            <a:endParaRPr lang="pt-BR" sz="2200" b="1" dirty="0"/>
          </a:p>
        </p:txBody>
      </p:sp>
      <p:sp>
        <p:nvSpPr>
          <p:cNvPr id="3" name="Retângulo 2"/>
          <p:cNvSpPr/>
          <p:nvPr/>
        </p:nvSpPr>
        <p:spPr>
          <a:xfrm>
            <a:off x="174172" y="1030670"/>
            <a:ext cx="11647714" cy="3354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ANTES DA REUNIÃO </a:t>
            </a:r>
          </a:p>
          <a:p>
            <a:endParaRPr lang="pt-BR" sz="2200" dirty="0" smtClean="0"/>
          </a:p>
          <a:p>
            <a:r>
              <a:rPr lang="pt-BR" sz="2400" dirty="0" smtClean="0"/>
              <a:t>(7) </a:t>
            </a:r>
            <a:r>
              <a:rPr lang="pt-BR" sz="2400" b="1" dirty="0" smtClean="0"/>
              <a:t>Se necessário</a:t>
            </a:r>
            <a:r>
              <a:rPr lang="pt-BR" sz="2400" dirty="0" smtClean="0"/>
              <a:t>, ajuste as configurações no roteador para limitar o acesso dos dispositivos pessoais à rede Wi-Fi durante a reunião. </a:t>
            </a:r>
            <a:r>
              <a:rPr lang="pt-BR" sz="2400" b="1" dirty="0" smtClean="0"/>
              <a:t>Isso só será necessário se a largura de banda da internet do Salão do Reino for baixa. </a:t>
            </a:r>
          </a:p>
          <a:p>
            <a:endParaRPr lang="pt-BR" sz="2400" dirty="0"/>
          </a:p>
          <a:p>
            <a:r>
              <a:rPr lang="pt-BR" sz="2400" b="1" dirty="0" smtClean="0"/>
              <a:t>Um minuto antes da reunião</a:t>
            </a:r>
            <a:r>
              <a:rPr lang="pt-BR" sz="2400" dirty="0" smtClean="0"/>
              <a:t>, o operador de vídeo deve </a:t>
            </a:r>
            <a:r>
              <a:rPr lang="pt-BR" sz="2400" b="1" dirty="0" smtClean="0"/>
              <a:t>fechar o microfone </a:t>
            </a:r>
            <a:r>
              <a:rPr lang="pt-BR" sz="2400" dirty="0" smtClean="0"/>
              <a:t>de todos os que estiverem na videoconferência. Ele deve desmarcar a função “Permitir que participantes ativem seu próprio som”. Nas reuniões híbridas, isso é obrigatório durante a reunião.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32228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4172" y="177076"/>
            <a:ext cx="11647714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CHECK LIST</a:t>
            </a:r>
            <a:endParaRPr lang="pt-BR" sz="2200" b="1" dirty="0"/>
          </a:p>
        </p:txBody>
      </p:sp>
      <p:sp>
        <p:nvSpPr>
          <p:cNvPr id="3" name="Retângulo 2"/>
          <p:cNvSpPr/>
          <p:nvPr/>
        </p:nvSpPr>
        <p:spPr>
          <a:xfrm>
            <a:off x="174172" y="769413"/>
            <a:ext cx="11647714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 smtClean="0"/>
              <a:t>DURANTE A REUNIÃO </a:t>
            </a:r>
          </a:p>
          <a:p>
            <a:endParaRPr lang="pt-BR" sz="2400" dirty="0"/>
          </a:p>
          <a:p>
            <a:r>
              <a:rPr lang="pt-BR" sz="2400" b="1" dirty="0" smtClean="0"/>
              <a:t>Reproduzir mídias: </a:t>
            </a:r>
            <a:r>
              <a:rPr lang="pt-BR" sz="2400" dirty="0" smtClean="0"/>
              <a:t>Mostre as mídias nos monitores do Salão do Reino usando o </a:t>
            </a:r>
            <a:r>
              <a:rPr lang="pt-BR" sz="2400" b="1" dirty="0" smtClean="0"/>
              <a:t>JW Library ou o VLC Media Player</a:t>
            </a:r>
            <a:r>
              <a:rPr lang="pt-BR" sz="2400" dirty="0" smtClean="0"/>
              <a:t>. Transmita a mídia para a videoconferência usando o recurso “Compartilhar tela” do Zoom. Certifique-se de que a janela correta esteja em primeiro plano nos monitores do Salão do Reino. </a:t>
            </a:r>
          </a:p>
          <a:p>
            <a:endParaRPr lang="pt-BR" sz="2400" dirty="0"/>
          </a:p>
          <a:p>
            <a:r>
              <a:rPr lang="pt-BR" sz="2400" i="1" dirty="0" smtClean="0"/>
              <a:t>Quando for reproduzir um vídeo, selecione as opções “Compartilhar som” e “Otimizar para videoclipe” no compartilhamento de tela do Zoom. </a:t>
            </a:r>
            <a:endParaRPr lang="pt-BR" sz="2400" i="1" dirty="0"/>
          </a:p>
          <a:p>
            <a:endParaRPr lang="pt-BR" sz="2400" dirty="0" smtClean="0"/>
          </a:p>
          <a:p>
            <a:r>
              <a:rPr lang="pt-BR" sz="2400" b="1" dirty="0" smtClean="0"/>
              <a:t>Mostrar e destacar participantes da videoconferência: </a:t>
            </a:r>
            <a:r>
              <a:rPr lang="pt-BR" sz="2400" dirty="0" smtClean="0"/>
              <a:t>Ative o som do(s) participante(s) conectados pelo Zoom. Os </a:t>
            </a:r>
            <a:r>
              <a:rPr lang="pt-BR" sz="2400" b="1" dirty="0" smtClean="0"/>
              <a:t>designados para fazer partes pelo Zoom </a:t>
            </a:r>
            <a:r>
              <a:rPr lang="pt-BR" sz="2400" dirty="0" smtClean="0"/>
              <a:t>devem estar com a </a:t>
            </a:r>
            <a:r>
              <a:rPr lang="pt-BR" sz="2400" b="1" dirty="0" smtClean="0"/>
              <a:t>câmera ligada para que o vídeo possa ser exibido nos monitores do Salão do Reino</a:t>
            </a:r>
            <a:r>
              <a:rPr lang="pt-BR" sz="2400" dirty="0" smtClean="0"/>
              <a:t>, a menos que aconteça alguma coisa inesperada. </a:t>
            </a:r>
            <a:r>
              <a:rPr lang="pt-BR" sz="2400" b="1" dirty="0" smtClean="0">
                <a:solidFill>
                  <a:srgbClr val="FF0000"/>
                </a:solidFill>
              </a:rPr>
              <a:t>Não deve acontecer de um dos participantes estar no Salão do Reino e os outros estarem na mesma parte pelo Zoom. 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46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4172" y="177076"/>
            <a:ext cx="11647714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CHECK LIST</a:t>
            </a:r>
            <a:endParaRPr lang="pt-BR" sz="2200" b="1" dirty="0"/>
          </a:p>
        </p:txBody>
      </p:sp>
      <p:sp>
        <p:nvSpPr>
          <p:cNvPr id="3" name="Retângulo 2"/>
          <p:cNvSpPr/>
          <p:nvPr/>
        </p:nvSpPr>
        <p:spPr>
          <a:xfrm>
            <a:off x="174172" y="769413"/>
            <a:ext cx="11647714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 smtClean="0"/>
              <a:t>DURANTE A REUNIÃO </a:t>
            </a:r>
          </a:p>
          <a:p>
            <a:endParaRPr lang="pt-BR" sz="2400" dirty="0"/>
          </a:p>
          <a:p>
            <a:r>
              <a:rPr lang="pt-BR" sz="2400" b="1" dirty="0" smtClean="0"/>
              <a:t>Se um participante conectado pelo Zoom tiver um discurso ou uma parte com participação da assistência</a:t>
            </a:r>
            <a:r>
              <a:rPr lang="pt-BR" sz="2400" dirty="0" smtClean="0"/>
              <a:t>, destaque a tela dele. Nas </a:t>
            </a:r>
            <a:r>
              <a:rPr lang="pt-BR" sz="2400" b="1" dirty="0" smtClean="0"/>
              <a:t>partes com demonstrações ou entrevistas</a:t>
            </a:r>
            <a:r>
              <a:rPr lang="pt-BR" sz="2400" dirty="0" smtClean="0"/>
              <a:t>, deixe que o Zoom destaque automaticamente quem estiver falando, em vez de destacar vários participantes ao mesmo tempo. Isso permitirá que os que estão no Salão do Reino vejam melhor cada participante. </a:t>
            </a:r>
          </a:p>
          <a:p>
            <a:endParaRPr lang="pt-BR" sz="2400" dirty="0"/>
          </a:p>
          <a:p>
            <a:r>
              <a:rPr lang="pt-BR" sz="2400" i="1" dirty="0" smtClean="0"/>
              <a:t>Certifique-se de que a janela com a palavra “Zoom” na barra de título esteja em primeiro plano nos monitores do palco do Salão do Reino. </a:t>
            </a:r>
          </a:p>
          <a:p>
            <a:endParaRPr lang="pt-BR" sz="2400" dirty="0"/>
          </a:p>
          <a:p>
            <a:r>
              <a:rPr lang="pt-BR" sz="2400" b="1" dirty="0" smtClean="0"/>
              <a:t>Receber apenas o áudio dos comentários: </a:t>
            </a:r>
            <a:r>
              <a:rPr lang="pt-BR" sz="2400" dirty="0" smtClean="0"/>
              <a:t>Ative o som de quem comentar pelo Zoom. </a:t>
            </a:r>
            <a:r>
              <a:rPr lang="pt-BR" sz="2400" dirty="0" smtClean="0">
                <a:solidFill>
                  <a:srgbClr val="FF0000"/>
                </a:solidFill>
              </a:rPr>
              <a:t>As pessoas que comentarem por videoconferência não devem aparecer nos monitores do palco do Salão do Reino</a:t>
            </a:r>
            <a:r>
              <a:rPr lang="pt-BR" sz="2400" dirty="0" smtClean="0"/>
              <a:t>. </a:t>
            </a:r>
            <a:r>
              <a:rPr lang="pt-BR" sz="2400" b="1" dirty="0" smtClean="0"/>
              <a:t>Quando um irmão faz uma parte de perguntas e respostas pelo Zoom, deixe a tela dele destacada durante toda a parte</a:t>
            </a:r>
            <a:r>
              <a:rPr lang="pt-BR" sz="2400" dirty="0" smtClean="0"/>
              <a:t>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37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4172" y="177076"/>
            <a:ext cx="11647714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CHECK LIST</a:t>
            </a:r>
            <a:endParaRPr lang="pt-BR" sz="2200" b="1" dirty="0"/>
          </a:p>
        </p:txBody>
      </p:sp>
      <p:sp>
        <p:nvSpPr>
          <p:cNvPr id="3" name="Retângulo 2"/>
          <p:cNvSpPr/>
          <p:nvPr/>
        </p:nvSpPr>
        <p:spPr>
          <a:xfrm>
            <a:off x="174172" y="769413"/>
            <a:ext cx="1164771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 smtClean="0"/>
              <a:t>DEPOIS DA REUNIÃO </a:t>
            </a:r>
          </a:p>
          <a:p>
            <a:endParaRPr lang="pt-BR" sz="2400" dirty="0" smtClean="0"/>
          </a:p>
          <a:p>
            <a:r>
              <a:rPr lang="pt-BR" sz="2400" dirty="0" smtClean="0"/>
              <a:t>Quando a </a:t>
            </a:r>
            <a:r>
              <a:rPr lang="pt-BR" sz="2400" b="1" dirty="0" smtClean="0"/>
              <a:t>reunião terminar</a:t>
            </a:r>
            <a:r>
              <a:rPr lang="pt-BR" sz="2400" dirty="0" smtClean="0"/>
              <a:t>, feche a câmera do Salão do Reino no Zoom. </a:t>
            </a:r>
          </a:p>
          <a:p>
            <a:endParaRPr lang="pt-BR" sz="2400" dirty="0"/>
          </a:p>
          <a:p>
            <a:r>
              <a:rPr lang="pt-BR" sz="2400" dirty="0" smtClean="0"/>
              <a:t>O operador de vídeo ou o indicador da videoconferência deverá permanecer conectado à videoconferência até o </a:t>
            </a:r>
            <a:r>
              <a:rPr lang="pt-BR" sz="2400" b="1" dirty="0" smtClean="0"/>
              <a:t>horário que o corpo de anciãos determinou </a:t>
            </a:r>
            <a:r>
              <a:rPr lang="pt-BR" sz="2400" dirty="0" smtClean="0"/>
              <a:t>para a videoconferência terminar. </a:t>
            </a:r>
          </a:p>
          <a:p>
            <a:endParaRPr lang="pt-BR" sz="2400" dirty="0"/>
          </a:p>
          <a:p>
            <a:r>
              <a:rPr lang="pt-BR" sz="2400" b="1" dirty="0" smtClean="0"/>
              <a:t>Se necessário</a:t>
            </a:r>
            <a:r>
              <a:rPr lang="pt-BR" sz="2400" dirty="0" smtClean="0"/>
              <a:t>, ajuste as configurações no roteador para que os dispositivos pessoais possam voltar a ter acesso à rede Wi-Fi.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02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4172" y="177076"/>
            <a:ext cx="11647714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INDICADORES E MICROFONE - PRESENCIAL</a:t>
            </a:r>
            <a:endParaRPr lang="pt-BR" sz="2200" b="1" dirty="0"/>
          </a:p>
        </p:txBody>
      </p:sp>
      <p:sp>
        <p:nvSpPr>
          <p:cNvPr id="3" name="Retângulo 2"/>
          <p:cNvSpPr/>
          <p:nvPr/>
        </p:nvSpPr>
        <p:spPr>
          <a:xfrm>
            <a:off x="174172" y="769413"/>
            <a:ext cx="1164771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 smtClean="0"/>
              <a:t>SEGUEM AS MESMAS ORIENTAÇÕES JÁ RECEBIDAS E DISPONÍVEIS NO JW.ORG, LIVRO ORGANIZADOS E NO SITE DA CONGREGAÇÕES NOS TREINAMENTOS JÁ REALIZADOS.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4172" y="2188910"/>
            <a:ext cx="11647714" cy="3908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 smtClean="0"/>
              <a:t>SENDO ASSIM, NOSSA REUNIÃO CONTARÁ COM A AJUDA DE PELO MENOS 07 IRMÃOS PARA TODAS ESSAS DESIGNAÇÕES SENDO:</a:t>
            </a:r>
          </a:p>
          <a:p>
            <a:endParaRPr lang="pt-BR" sz="2400" b="1" dirty="0"/>
          </a:p>
          <a:p>
            <a:pPr fontAlgn="base"/>
            <a:r>
              <a:rPr lang="pt-BR" sz="2200" dirty="0" smtClean="0"/>
              <a:t>01 OPERADOR </a:t>
            </a:r>
            <a:r>
              <a:rPr lang="pt-BR" sz="2200" dirty="0"/>
              <a:t>DE </a:t>
            </a:r>
            <a:r>
              <a:rPr lang="pt-BR" sz="2200" dirty="0" smtClean="0"/>
              <a:t>ÁUDIO</a:t>
            </a:r>
          </a:p>
          <a:p>
            <a:pPr fontAlgn="base"/>
            <a:r>
              <a:rPr lang="pt-BR" sz="2200" dirty="0" smtClean="0"/>
              <a:t>01 OPERADOR </a:t>
            </a:r>
            <a:r>
              <a:rPr lang="pt-BR" sz="2200" dirty="0"/>
              <a:t>DE </a:t>
            </a:r>
            <a:r>
              <a:rPr lang="pt-BR" sz="2200" dirty="0" smtClean="0"/>
              <a:t>VÍDEO</a:t>
            </a:r>
          </a:p>
          <a:p>
            <a:pPr fontAlgn="base"/>
            <a:r>
              <a:rPr lang="pt-BR" sz="2200" dirty="0" smtClean="0"/>
              <a:t>02 MICROFONE</a:t>
            </a:r>
          </a:p>
          <a:p>
            <a:pPr fontAlgn="base"/>
            <a:r>
              <a:rPr lang="pt-BR" sz="2200" dirty="0" smtClean="0"/>
              <a:t>01 INDICADOR VIDEOCONFERENCIA</a:t>
            </a:r>
          </a:p>
          <a:p>
            <a:pPr fontAlgn="base"/>
            <a:r>
              <a:rPr lang="pt-BR" sz="2200" dirty="0" smtClean="0"/>
              <a:t>02 INDICADOR PRESENCIAL</a:t>
            </a:r>
            <a:endParaRPr lang="pt-BR" sz="2200" dirty="0"/>
          </a:p>
          <a:p>
            <a:pPr fontAlgn="base"/>
            <a:endParaRPr lang="pt-BR" sz="2200" b="1" dirty="0" smtClean="0"/>
          </a:p>
          <a:p>
            <a:pPr fontAlgn="base"/>
            <a:r>
              <a:rPr lang="pt-BR" sz="2200" b="1" dirty="0" smtClean="0"/>
              <a:t>CASO NÃO POSSAM CUMPRIR SUA DESIGNAÇÃO AVISEM IMEDIATAMENTE O IRMÃO CELSO STUDENROTH</a:t>
            </a:r>
          </a:p>
        </p:txBody>
      </p:sp>
    </p:spTree>
    <p:extLst>
      <p:ext uri="{BB962C8B-B14F-4D97-AF65-F5344CB8AC3E}">
        <p14:creationId xmlns:p14="http://schemas.microsoft.com/office/powerpoint/2010/main" val="2584619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1920" y="325275"/>
            <a:ext cx="6696891" cy="6370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 smtClean="0"/>
              <a:t>Para que uma reunião híbrida dê certo, os irmãos do suporte de áudio e vídeo precisam fazer um bom trabalho. </a:t>
            </a:r>
          </a:p>
          <a:p>
            <a:endParaRPr lang="pt-BR" sz="2400" dirty="0"/>
          </a:p>
          <a:p>
            <a:r>
              <a:rPr lang="pt-BR" sz="2400" dirty="0" smtClean="0"/>
              <a:t>Devido à </a:t>
            </a:r>
            <a:r>
              <a:rPr lang="pt-BR" sz="2400" b="1" dirty="0" smtClean="0"/>
              <a:t>complexidade técnica </a:t>
            </a:r>
            <a:r>
              <a:rPr lang="pt-BR" sz="2400" dirty="0" smtClean="0"/>
              <a:t>de uma reunião híbrida, é necessário dar um </a:t>
            </a:r>
            <a:r>
              <a:rPr lang="pt-BR" sz="2400" b="1" dirty="0" smtClean="0"/>
              <a:t>treinamento completo </a:t>
            </a:r>
            <a:r>
              <a:rPr lang="pt-BR" sz="2400" dirty="0" smtClean="0"/>
              <a:t>para todos os que cuidam do suporte de áudio e vídeo no Salão do Reino. </a:t>
            </a:r>
          </a:p>
          <a:p>
            <a:endParaRPr lang="pt-BR" sz="2400" dirty="0"/>
          </a:p>
          <a:p>
            <a:r>
              <a:rPr lang="pt-BR" sz="2400" i="1" dirty="0" smtClean="0"/>
              <a:t>Depois, pode ser necessário fazer alguns ajustes para que as reuniões sejam realizadas de modo bem organizado. (1 Cor. 14:40) </a:t>
            </a:r>
          </a:p>
          <a:p>
            <a:endParaRPr lang="pt-BR" sz="2400" dirty="0"/>
          </a:p>
          <a:p>
            <a:r>
              <a:rPr lang="pt-BR" sz="2400" dirty="0" smtClean="0"/>
              <a:t>Além disso, é </a:t>
            </a:r>
            <a:r>
              <a:rPr lang="pt-BR" sz="2400" b="1" dirty="0" smtClean="0">
                <a:solidFill>
                  <a:srgbClr val="FF0000"/>
                </a:solidFill>
              </a:rPr>
              <a:t>fundamental que os irmãos que cuidam do suporte de áudio e vídeo estejam no Salão do Reino pelo menos 30 minutos antes do início da reunião.</a:t>
            </a:r>
            <a:endParaRPr lang="pt-BR" sz="2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Uma reunião das Testemunhas de Jeová na Malá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335" y="325275"/>
            <a:ext cx="2247991" cy="22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239" y="2418393"/>
            <a:ext cx="2184737" cy="2184737"/>
          </a:xfrm>
          <a:prstGeom prst="rect">
            <a:avLst/>
          </a:prstGeom>
        </p:spPr>
      </p:pic>
      <p:pic>
        <p:nvPicPr>
          <p:cNvPr id="1028" name="Picture 4" descr="Testemunhas de Jeová num Salão do Reino na Argent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334" y="2743200"/>
            <a:ext cx="2258886" cy="39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244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ma reunião das Testemunhas de Jeová na Malá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335" y="325275"/>
            <a:ext cx="2247991" cy="22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239" y="2418393"/>
            <a:ext cx="2184737" cy="2184737"/>
          </a:xfrm>
          <a:prstGeom prst="rect">
            <a:avLst/>
          </a:prstGeom>
        </p:spPr>
      </p:pic>
      <p:pic>
        <p:nvPicPr>
          <p:cNvPr id="1028" name="Picture 4" descr="Testemunhas de Jeová num Salão do Reino na Argent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334" y="2743200"/>
            <a:ext cx="2258886" cy="39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79017" y="3079874"/>
            <a:ext cx="504766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000" dirty="0"/>
              <a:t>MUITO </a:t>
            </a:r>
            <a:r>
              <a:rPr lang="pt-BR" sz="5000" dirty="0" smtClean="0"/>
              <a:t>OBRIGADO</a:t>
            </a:r>
            <a:endParaRPr lang="pt-BR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7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6273" y="418141"/>
            <a:ext cx="11747864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dirty="0" smtClean="0"/>
              <a:t>Os anciãos devem comprar </a:t>
            </a:r>
            <a:r>
              <a:rPr lang="pt-BR" sz="2200" b="1" dirty="0" smtClean="0"/>
              <a:t>apenas os equipamentos que forem necessários </a:t>
            </a:r>
            <a:r>
              <a:rPr lang="pt-BR" sz="2200" dirty="0" smtClean="0"/>
              <a:t>para realizar as reuniões</a:t>
            </a:r>
            <a:endParaRPr lang="pt-BR" sz="2200" dirty="0"/>
          </a:p>
        </p:txBody>
      </p:sp>
      <p:sp>
        <p:nvSpPr>
          <p:cNvPr id="5" name="Retângulo 4"/>
          <p:cNvSpPr/>
          <p:nvPr/>
        </p:nvSpPr>
        <p:spPr>
          <a:xfrm>
            <a:off x="126273" y="1200841"/>
            <a:ext cx="4589418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Reuniões híbridas </a:t>
            </a:r>
            <a:r>
              <a:rPr lang="pt-BR" sz="2200" dirty="0" smtClean="0"/>
              <a:t>(com participantes presenciais e por videoconferência): Esse formato deve ser usado quando a congregação receber aprovação para realizar reuniões presenciais no Salão do Reino, mas alguns precisarem, por vários motivos, continuar assistindo remotamente por videoconferência. </a:t>
            </a:r>
            <a:r>
              <a:rPr lang="pt-BR" sz="2200" b="1" dirty="0" smtClean="0"/>
              <a:t>Uma reunião híbrida é a combinação de uma reunião presencial no Salão do Reino com uma videoconferência</a:t>
            </a:r>
            <a:r>
              <a:rPr lang="pt-BR" sz="2200" dirty="0" smtClean="0"/>
              <a:t>. Isso permite que os irmãos assistam às reuniões, deem comentários e façam partes nas reuniões tanto no Salão do Reino como no Zoom</a:t>
            </a:r>
            <a:endParaRPr lang="pt-BR" sz="2200" dirty="0"/>
          </a:p>
        </p:txBody>
      </p:sp>
      <p:sp>
        <p:nvSpPr>
          <p:cNvPr id="6" name="Retângulo 5"/>
          <p:cNvSpPr/>
          <p:nvPr/>
        </p:nvSpPr>
        <p:spPr>
          <a:xfrm>
            <a:off x="4963886" y="5017123"/>
            <a:ext cx="6910251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dirty="0" smtClean="0"/>
              <a:t>Reunião do meio de semana: </a:t>
            </a:r>
            <a:r>
              <a:rPr lang="pt-BR" sz="2000" dirty="0" smtClean="0"/>
              <a:t>O presidente da reunião do meio de semana e o dirigente do estudo bíblico de congregação devem estar no Salão do Reino. Os que tiverem outras designações podem estar no Salão do Reino ou conectados por videoconferência.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4990012" y="1209214"/>
            <a:ext cx="688412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dirty="0" smtClean="0"/>
              <a:t>Nas designações que precisam de mais de um participante, como as designações de estudante que incluem um ajudante, </a:t>
            </a:r>
            <a:r>
              <a:rPr lang="pt-BR" sz="2000" b="1" dirty="0" smtClean="0"/>
              <a:t>todos os participantes devem estar ou no Salão do Reino ou conectados por videoconferência</a:t>
            </a:r>
            <a:r>
              <a:rPr lang="pt-BR" sz="2000" dirty="0" smtClean="0"/>
              <a:t>. Não deve acontecer de um dos participantes estar no Salão do Reino e os outros estarem na mesma parte por videoconferência. 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4990013" y="3420945"/>
            <a:ext cx="688412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dirty="0" smtClean="0"/>
              <a:t>Reunião do fim de semana: </a:t>
            </a:r>
            <a:r>
              <a:rPr lang="pt-BR" sz="2000" dirty="0" smtClean="0"/>
              <a:t>O presidente da reunião e o dirigente do estudo de A Sentinela devem estar no Salão do Reino. Os que tiverem outras designações podem estar no Salão do Reino ou conectados por videoconferência.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3900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2179" y="587051"/>
            <a:ext cx="10994571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dirty="0" smtClean="0"/>
              <a:t>De modo geral, </a:t>
            </a:r>
            <a:r>
              <a:rPr lang="pt-BR" sz="2200" b="1" dirty="0" smtClean="0"/>
              <a:t>o irmão que faz uma parte no Salão do Reino vai se concentrar na assistência que está presente no local</a:t>
            </a:r>
            <a:r>
              <a:rPr lang="pt-BR" sz="2200" dirty="0" smtClean="0"/>
              <a:t>. Mas se ele puder usar no palco um </a:t>
            </a:r>
            <a:r>
              <a:rPr lang="pt-BR" sz="2200" b="1" dirty="0" smtClean="0"/>
              <a:t>aparelho eletrônico pessoal conectado à videoconferência</a:t>
            </a:r>
            <a:r>
              <a:rPr lang="pt-BR" sz="2200" dirty="0" smtClean="0"/>
              <a:t>, ele pode chamar outros que também estão conectados para dar comentários. (O irmão que está fazendo a parte deve deixar seu aparelho no mudo.) </a:t>
            </a:r>
          </a:p>
          <a:p>
            <a:endParaRPr lang="pt-BR" sz="2200" dirty="0"/>
          </a:p>
          <a:p>
            <a:r>
              <a:rPr lang="pt-BR" sz="2200" dirty="0" smtClean="0"/>
              <a:t>Se ele achar difícil usar um aparelho pessoal no palco para ver os que estão conectados por videoconferência, ele pode designar alguns comentários antecipadamente para os que vão assistir por videoconferência.</a:t>
            </a:r>
            <a:endParaRPr lang="pt-BR" sz="2200" dirty="0"/>
          </a:p>
        </p:txBody>
      </p:sp>
      <p:sp>
        <p:nvSpPr>
          <p:cNvPr id="3" name="Retângulo 2"/>
          <p:cNvSpPr/>
          <p:nvPr/>
        </p:nvSpPr>
        <p:spPr>
          <a:xfrm>
            <a:off x="592179" y="4161082"/>
            <a:ext cx="10994571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Na reunião do meio de semana</a:t>
            </a:r>
            <a:r>
              <a:rPr lang="pt-BR" sz="2200" dirty="0" smtClean="0"/>
              <a:t>, o irmão que fizer uma parte com participação da assistência (exceto o estudo bíblico de congregação) só poderá estar conectado por videoconferência se houver um número suficiente de pessoas conectadas para dar comentários por videoconferência. Geralmente, o irmão que faz uma parte por videoconferência não deve chamar alguém que está no Salão do Reino para dar comentários. Mas, devido a circunstâncias locais, ele pode designar alguns comentários com antecedência de vez em quando.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70052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0927" y="448717"/>
            <a:ext cx="5808616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dirty="0" smtClean="0"/>
              <a:t>Com exceção das reuniões em língua de sinais, o sistema de vídeo do Salão do Reino deve </a:t>
            </a:r>
            <a:r>
              <a:rPr lang="pt-BR" sz="2200" b="1" dirty="0" smtClean="0"/>
              <a:t>captar apenas o que acontece no palco</a:t>
            </a:r>
            <a:r>
              <a:rPr lang="pt-BR" sz="2200" dirty="0" smtClean="0"/>
              <a:t>. Uma tomada ampla do palco todo é suficiente. A câmera pode ser montada no teto ou colocada em um </a:t>
            </a:r>
            <a:r>
              <a:rPr lang="pt-BR" sz="2200" b="1" dirty="0" smtClean="0"/>
              <a:t>tripé perto do sistema de áudio e vídeo</a:t>
            </a:r>
            <a:r>
              <a:rPr lang="pt-BR" sz="2200" dirty="0" smtClean="0"/>
              <a:t>. Quando alguém comentar no Salão do Reino, </a:t>
            </a:r>
            <a:r>
              <a:rPr lang="pt-BR" sz="2200" b="1" dirty="0" smtClean="0"/>
              <a:t>apenas a voz da pessoa será transmitida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6" name="Retângulo 5"/>
          <p:cNvSpPr/>
          <p:nvPr/>
        </p:nvSpPr>
        <p:spPr>
          <a:xfrm>
            <a:off x="6361611" y="448717"/>
            <a:ext cx="5695406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dirty="0" smtClean="0"/>
              <a:t>Com exceção das reuniões realizadas em língua de sinais, </a:t>
            </a:r>
            <a:r>
              <a:rPr lang="pt-BR" sz="2200" b="1" dirty="0" smtClean="0"/>
              <a:t>as pessoas que comentarem por videoconferência não devem aparecer nos monitores do Salão do Reino</a:t>
            </a:r>
            <a:r>
              <a:rPr lang="pt-BR" sz="2200" dirty="0" smtClean="0"/>
              <a:t>. Apenas a voz delas deve ser reproduzida do Salão do Reino. Elas podem decidir se vão abrir ou não a câmera. Quem vai ver a imagem serão as outras pessoas conectadas por videoconferência. </a:t>
            </a:r>
            <a:endParaRPr lang="pt-BR" sz="2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084" y="3513908"/>
            <a:ext cx="5538917" cy="31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40972" y="1310700"/>
            <a:ext cx="10019211" cy="4493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dirty="0" smtClean="0"/>
              <a:t>Normalmente, </a:t>
            </a:r>
            <a:r>
              <a:rPr lang="pt-BR" sz="2200" b="1" dirty="0" smtClean="0"/>
              <a:t>quem faz uma parte por videoconferência deve estar com a câmera ligada</a:t>
            </a:r>
            <a:r>
              <a:rPr lang="pt-BR" sz="2200" dirty="0" smtClean="0"/>
              <a:t>, para que o vídeo possa ser exibido nos monitores do Salão do Reino. </a:t>
            </a:r>
          </a:p>
          <a:p>
            <a:endParaRPr lang="pt-BR" sz="2200" dirty="0"/>
          </a:p>
          <a:p>
            <a:r>
              <a:rPr lang="pt-BR" sz="2200" dirty="0" smtClean="0"/>
              <a:t>Todos os que apresentarem suas partes por videoconferência devem verificar cuidadosamente suas configurações de áudio e vídeo. </a:t>
            </a:r>
          </a:p>
          <a:p>
            <a:endParaRPr lang="pt-BR" sz="2200" dirty="0"/>
          </a:p>
          <a:p>
            <a:r>
              <a:rPr lang="pt-BR" sz="2200" dirty="0" smtClean="0"/>
              <a:t>Áudio de baixa qualidade, distrações no fundo do vídeo e um enquadramento inadequado podem causar má impressão e atrapalhar a apresentação das verdades bíblicas. </a:t>
            </a:r>
          </a:p>
          <a:p>
            <a:endParaRPr lang="pt-BR" sz="2200" dirty="0"/>
          </a:p>
          <a:p>
            <a:r>
              <a:rPr lang="pt-BR" sz="2200" dirty="0" smtClean="0"/>
              <a:t>Os que fazem </a:t>
            </a:r>
            <a:r>
              <a:rPr lang="pt-BR" sz="2200" b="1" dirty="0" smtClean="0"/>
              <a:t>discursos públicos</a:t>
            </a:r>
            <a:r>
              <a:rPr lang="pt-BR" sz="2200" dirty="0" smtClean="0"/>
              <a:t> por videoconferência devem ler com atenção as </a:t>
            </a:r>
            <a:r>
              <a:rPr lang="pt-BR" sz="2200" i="1" dirty="0" smtClean="0"/>
              <a:t>Orientações sobre Áudio e Vídeo para Quem Faz Discursos Públicos por Videoconferência (S-178)</a:t>
            </a:r>
            <a:r>
              <a:rPr lang="pt-BR" sz="2200" dirty="0" smtClean="0"/>
              <a:t>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19308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4320" y="203035"/>
            <a:ext cx="11639006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dirty="0" smtClean="0"/>
              <a:t>A </a:t>
            </a:r>
            <a:r>
              <a:rPr lang="pt-BR" sz="2200" b="1" dirty="0" smtClean="0"/>
              <a:t>videoconferência deve começar bem antes e terminar bem depois da reunião</a:t>
            </a:r>
            <a:r>
              <a:rPr lang="pt-BR" sz="2200" dirty="0" smtClean="0"/>
              <a:t>, permitindo assim que as pessoas conectadas tenham alguma associação entre elas. Os monitores do Salão do Reino não devem mostrar os conectados por videoconferência nem antes nem depois da reunião. </a:t>
            </a:r>
          </a:p>
          <a:p>
            <a:r>
              <a:rPr lang="pt-BR" sz="2200" dirty="0" smtClean="0"/>
              <a:t>Os que estiverem no Salão do Reino poderão se conectar à videoconferência antes ou depois da reunião usando um dispositivo pessoal para se associar com quem estiver online, se desejarem.</a:t>
            </a:r>
            <a:endParaRPr lang="pt-BR" sz="2200" dirty="0"/>
          </a:p>
        </p:txBody>
      </p:sp>
      <p:sp>
        <p:nvSpPr>
          <p:cNvPr id="3" name="Retângulo 2"/>
          <p:cNvSpPr/>
          <p:nvPr/>
        </p:nvSpPr>
        <p:spPr>
          <a:xfrm>
            <a:off x="274320" y="2167822"/>
            <a:ext cx="3357154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dirty="0" smtClean="0"/>
              <a:t>Normalmente, pelo menos </a:t>
            </a:r>
            <a:r>
              <a:rPr lang="pt-BR" sz="2200" b="1" dirty="0" smtClean="0"/>
              <a:t>dois irmãos exemplares </a:t>
            </a:r>
            <a:r>
              <a:rPr lang="pt-BR" sz="2200" dirty="0" smtClean="0"/>
              <a:t>devem ser designados para cuidar do suporte de áudio e vídeo em cada reunião. Devido à </a:t>
            </a:r>
            <a:r>
              <a:rPr lang="pt-BR" sz="2200" b="1" dirty="0" smtClean="0"/>
              <a:t>complexidade técnica das reuniões híbridas</a:t>
            </a:r>
            <a:r>
              <a:rPr lang="pt-BR" sz="2200" dirty="0" smtClean="0"/>
              <a:t>, os anciãos devem ter certeza de que os irmãos escolhidos são </a:t>
            </a:r>
            <a:r>
              <a:rPr lang="pt-BR" sz="2200" b="1" dirty="0" smtClean="0"/>
              <a:t>capazes </a:t>
            </a:r>
            <a:r>
              <a:rPr lang="pt-BR" sz="2200" dirty="0" smtClean="0"/>
              <a:t>de cuidar de tudo que está envolvido.</a:t>
            </a:r>
            <a:endParaRPr lang="pt-BR" sz="2200" dirty="0"/>
          </a:p>
        </p:txBody>
      </p:sp>
      <p:sp>
        <p:nvSpPr>
          <p:cNvPr id="7" name="Retângulo 6"/>
          <p:cNvSpPr/>
          <p:nvPr/>
        </p:nvSpPr>
        <p:spPr>
          <a:xfrm>
            <a:off x="3962400" y="2167822"/>
            <a:ext cx="7950926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EQUIPAMENTOS DO SALÃO DO REINO </a:t>
            </a:r>
          </a:p>
          <a:p>
            <a:endParaRPr lang="pt-BR" sz="2200" dirty="0"/>
          </a:p>
          <a:p>
            <a:r>
              <a:rPr lang="pt-BR" sz="2200" dirty="0" smtClean="0"/>
              <a:t>O sistema de áudio, vídeo e internet deve ser mantido </a:t>
            </a:r>
            <a:r>
              <a:rPr lang="pt-BR" sz="2200" b="1" dirty="0" smtClean="0"/>
              <a:t>o mais simples possível</a:t>
            </a:r>
            <a:r>
              <a:rPr lang="pt-BR" sz="2200" dirty="0" smtClean="0"/>
              <a:t>. Se o Salão do Reino já tiver conexão de internet e equipamentos para exibir vídeos, apenas os seguintes itens adicionais serão necessários na maioria dos casos: </a:t>
            </a:r>
            <a:br>
              <a:rPr lang="pt-BR" sz="2200" dirty="0" smtClean="0"/>
            </a:br>
            <a:endParaRPr lang="pt-BR" sz="2200" dirty="0" smtClean="0"/>
          </a:p>
          <a:p>
            <a:r>
              <a:rPr lang="pt-BR" sz="2200" b="1" dirty="0" smtClean="0"/>
              <a:t>(1)</a:t>
            </a:r>
            <a:r>
              <a:rPr lang="pt-BR" sz="2200" dirty="0" smtClean="0"/>
              <a:t> fones de ouvido com microfone para os irmãos do suporte de áudio e vídeo e para o indicador da videoconferência, </a:t>
            </a:r>
            <a:r>
              <a:rPr lang="pt-BR" sz="2200" b="1" dirty="0" smtClean="0"/>
              <a:t>(2)</a:t>
            </a:r>
            <a:r>
              <a:rPr lang="pt-BR" sz="2200" dirty="0" smtClean="0"/>
              <a:t> uma câmera de vídeo ou webcam, </a:t>
            </a:r>
            <a:r>
              <a:rPr lang="pt-BR" sz="2200" b="1" dirty="0" smtClean="0"/>
              <a:t>(3)</a:t>
            </a:r>
            <a:r>
              <a:rPr lang="pt-BR" sz="2200" dirty="0" smtClean="0"/>
              <a:t> cabos USB, </a:t>
            </a:r>
            <a:r>
              <a:rPr lang="pt-BR" sz="2200" b="1" dirty="0" smtClean="0"/>
              <a:t>(4)</a:t>
            </a:r>
            <a:r>
              <a:rPr lang="pt-BR" sz="2200" dirty="0" smtClean="0"/>
              <a:t> um software de videoconferência, como o Zoom, e </a:t>
            </a:r>
            <a:r>
              <a:rPr lang="pt-BR" sz="2200" b="1" dirty="0" smtClean="0"/>
              <a:t>(5)</a:t>
            </a:r>
            <a:r>
              <a:rPr lang="pt-BR" sz="2200" dirty="0" smtClean="0"/>
              <a:t> talvez um suporte ou tripé para a câmera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02076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6869" y="307539"/>
            <a:ext cx="4593771" cy="6186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MONITORES DO SALÃO DO REINO </a:t>
            </a:r>
          </a:p>
          <a:p>
            <a:endParaRPr lang="pt-BR" sz="2200" dirty="0"/>
          </a:p>
          <a:p>
            <a:r>
              <a:rPr lang="pt-BR" sz="2200" dirty="0" smtClean="0"/>
              <a:t>Os monitores do palco do Salão do Reino devem mostrar o </a:t>
            </a:r>
            <a:r>
              <a:rPr lang="pt-BR" sz="2200" i="1" dirty="0" smtClean="0"/>
              <a:t>texto do ano no JW Library</a:t>
            </a:r>
            <a:r>
              <a:rPr lang="pt-BR" sz="2200" dirty="0" smtClean="0"/>
              <a:t>, a menos que esteja mostrando </a:t>
            </a:r>
            <a:r>
              <a:rPr lang="pt-BR" sz="2200" b="1" dirty="0" smtClean="0"/>
              <a:t>alguma mídia ou um participante esteja fazendo uma parte na reunião por videoconferência</a:t>
            </a:r>
            <a:r>
              <a:rPr lang="pt-BR" sz="2200" dirty="0" smtClean="0"/>
              <a:t>. </a:t>
            </a:r>
          </a:p>
          <a:p>
            <a:endParaRPr lang="pt-BR" sz="2200" dirty="0"/>
          </a:p>
          <a:p>
            <a:r>
              <a:rPr lang="pt-BR" sz="2200" dirty="0" smtClean="0"/>
              <a:t>Nota: Com exceção das reuniões realizadas em língua de sinais, </a:t>
            </a:r>
            <a:r>
              <a:rPr lang="pt-BR" sz="2200" b="1" dirty="0" smtClean="0"/>
              <a:t>as pessoas que comentarem por videoconferência não devem aparecer nos monitores do Salão do Reino</a:t>
            </a:r>
            <a:r>
              <a:rPr lang="pt-BR" sz="2200" dirty="0" smtClean="0"/>
              <a:t>. Além disso, os monitores do Salão do Reino </a:t>
            </a:r>
            <a:r>
              <a:rPr lang="pt-BR" sz="2200" b="1" dirty="0" smtClean="0"/>
              <a:t>não devem mostrar os conectados por videoconferência</a:t>
            </a:r>
            <a:r>
              <a:rPr lang="pt-BR" sz="2200" dirty="0" smtClean="0"/>
              <a:t>, nem antes nem depois da reunião.</a:t>
            </a:r>
            <a:endParaRPr lang="pt-BR" sz="2200" dirty="0"/>
          </a:p>
        </p:txBody>
      </p:sp>
      <p:sp>
        <p:nvSpPr>
          <p:cNvPr id="3" name="Retângulo 2"/>
          <p:cNvSpPr/>
          <p:nvPr/>
        </p:nvSpPr>
        <p:spPr>
          <a:xfrm>
            <a:off x="5381898" y="307539"/>
            <a:ext cx="6596742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CUIDADO COM A MICROFONIA </a:t>
            </a:r>
          </a:p>
          <a:p>
            <a:endParaRPr lang="pt-BR" sz="2200" dirty="0"/>
          </a:p>
          <a:p>
            <a:r>
              <a:rPr lang="pt-BR" sz="2200" dirty="0" smtClean="0"/>
              <a:t>Os que estiverem no Salão do Reino poderão se </a:t>
            </a:r>
            <a:r>
              <a:rPr lang="pt-BR" sz="2200" b="1" dirty="0" smtClean="0"/>
              <a:t>conectar à videoconferência </a:t>
            </a:r>
            <a:r>
              <a:rPr lang="pt-BR" sz="2200" dirty="0" smtClean="0"/>
              <a:t>antes ou depois da reunião usando um </a:t>
            </a:r>
            <a:r>
              <a:rPr lang="pt-BR" sz="2200" b="1" dirty="0" smtClean="0"/>
              <a:t>dispositivo pessoal </a:t>
            </a:r>
            <a:r>
              <a:rPr lang="pt-BR" sz="2200" dirty="0" smtClean="0"/>
              <a:t>para se associar com quem estiver online no Zoom. Mas devem </a:t>
            </a:r>
            <a:r>
              <a:rPr lang="pt-BR" sz="2200" b="1" dirty="0" smtClean="0"/>
              <a:t>tomar cuidado para não criar microfonia ao aproximarem muito dois dispositivos</a:t>
            </a:r>
            <a:r>
              <a:rPr lang="pt-BR" sz="2200" dirty="0" smtClean="0"/>
              <a:t>. </a:t>
            </a:r>
            <a:endParaRPr lang="pt-BR" sz="2200" dirty="0"/>
          </a:p>
          <a:p>
            <a:endParaRPr lang="pt-BR" sz="2200" dirty="0" smtClean="0"/>
          </a:p>
          <a:p>
            <a:r>
              <a:rPr lang="pt-BR" sz="2200" dirty="0" smtClean="0"/>
              <a:t>Se um irmão desejar, ele poderá usar seu </a:t>
            </a:r>
            <a:r>
              <a:rPr lang="pt-BR" sz="2200" b="1" dirty="0" smtClean="0"/>
              <a:t>dispositivo pessoal ao apresentar uma parte com participação da assistência</a:t>
            </a:r>
            <a:r>
              <a:rPr lang="pt-BR" sz="2200" dirty="0" smtClean="0"/>
              <a:t>, para poder ver os conectados pelo Zoom que usarem o recurso de levantar a mão. O </a:t>
            </a:r>
            <a:r>
              <a:rPr lang="pt-BR" sz="2200" b="1" dirty="0" smtClean="0"/>
              <a:t>irmão que estiver fazendo a parte deve silenciar seu dispositivo </a:t>
            </a:r>
            <a:r>
              <a:rPr lang="pt-BR" sz="2200" dirty="0" smtClean="0"/>
              <a:t>e ingressar na videoconferência sem conectar o áudio. Isso impedirá que o seu dispositivo pessoal produza sons que poderiam ser captados pelo microfone da tribuna.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21077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38697" y="526928"/>
            <a:ext cx="6727372" cy="5847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INDICADOR DA VIDEOCONFERÊNCIA </a:t>
            </a:r>
          </a:p>
          <a:p>
            <a:endParaRPr lang="pt-BR" sz="2200" dirty="0"/>
          </a:p>
          <a:p>
            <a:r>
              <a:rPr lang="pt-BR" sz="2200" dirty="0" smtClean="0"/>
              <a:t>Pelo menos </a:t>
            </a:r>
            <a:r>
              <a:rPr lang="pt-BR" sz="2200" b="1" dirty="0" smtClean="0"/>
              <a:t>um irmão exemplar </a:t>
            </a:r>
            <a:r>
              <a:rPr lang="pt-BR" sz="2200" dirty="0" smtClean="0"/>
              <a:t>deve ser designado para servir como </a:t>
            </a:r>
            <a:r>
              <a:rPr lang="pt-BR" sz="2200" b="1" dirty="0" smtClean="0"/>
              <a:t>indicador da videoconferência </a:t>
            </a:r>
            <a:r>
              <a:rPr lang="pt-BR" sz="2200" dirty="0" smtClean="0"/>
              <a:t>em cada reunião. </a:t>
            </a:r>
          </a:p>
          <a:p>
            <a:endParaRPr lang="pt-BR" sz="2200" dirty="0"/>
          </a:p>
          <a:p>
            <a:r>
              <a:rPr lang="pt-BR" sz="2200" dirty="0" smtClean="0"/>
              <a:t>Se o irmão designado para servir como indicador da videoconferência estiver no Salão do Reino, ele deve </a:t>
            </a:r>
            <a:r>
              <a:rPr lang="pt-BR" sz="2200" b="1" dirty="0" smtClean="0"/>
              <a:t>usar um dispositivo pessoal e um fone de ouvido com microfone </a:t>
            </a:r>
            <a:r>
              <a:rPr lang="pt-BR" sz="2200" dirty="0" smtClean="0"/>
              <a:t>para </a:t>
            </a:r>
            <a:r>
              <a:rPr lang="pt-BR" sz="2200" i="1" dirty="0" smtClean="0"/>
              <a:t>monitorar a videoconferência e se comunicar </a:t>
            </a:r>
            <a:r>
              <a:rPr lang="pt-BR" sz="2200" dirty="0" smtClean="0"/>
              <a:t>com as pessoas conectadas conforme a necessidade. </a:t>
            </a:r>
          </a:p>
          <a:p>
            <a:endParaRPr lang="pt-BR" sz="2200" dirty="0"/>
          </a:p>
          <a:p>
            <a:r>
              <a:rPr lang="pt-BR" sz="2200" dirty="0" smtClean="0"/>
              <a:t>O indicador </a:t>
            </a:r>
            <a:r>
              <a:rPr lang="pt-BR" sz="2200" b="1" dirty="0" smtClean="0"/>
              <a:t>conta a assistência </a:t>
            </a:r>
            <a:r>
              <a:rPr lang="pt-BR" sz="2200" dirty="0" smtClean="0"/>
              <a:t>da videoconferência no horário designado, </a:t>
            </a:r>
            <a:r>
              <a:rPr lang="pt-BR" sz="2200" b="1" dirty="0" smtClean="0"/>
              <a:t>ajuda a organizar grupos menores</a:t>
            </a:r>
            <a:r>
              <a:rPr lang="pt-BR" sz="2200" dirty="0" smtClean="0"/>
              <a:t> para associação (se necessário e de acordo com a orientação dos anciãos), e assim por diante.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0851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4172" y="177076"/>
            <a:ext cx="11647714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dirty="0" smtClean="0"/>
              <a:t>Se a configuração do equipamento permitir, é </a:t>
            </a:r>
            <a:r>
              <a:rPr lang="pt-BR" sz="2200" b="1" dirty="0" smtClean="0"/>
              <a:t>recomendável que dois irmãos sejam designados para cuidar do suporte de áudio e vídeo</a:t>
            </a:r>
            <a:r>
              <a:rPr lang="pt-BR" sz="2200" dirty="0" smtClean="0"/>
              <a:t>. Um deve ser o </a:t>
            </a:r>
            <a:r>
              <a:rPr lang="pt-BR" sz="2200" b="1" dirty="0" smtClean="0"/>
              <a:t>operador de áudio</a:t>
            </a:r>
            <a:r>
              <a:rPr lang="pt-BR" sz="2200" dirty="0" smtClean="0"/>
              <a:t>, e o outro deve ser o </a:t>
            </a:r>
            <a:r>
              <a:rPr lang="pt-BR" sz="2200" b="1" dirty="0" smtClean="0"/>
              <a:t>operador de vídeo.</a:t>
            </a:r>
            <a:endParaRPr lang="pt-BR" sz="2200" b="1" dirty="0"/>
          </a:p>
        </p:txBody>
      </p:sp>
      <p:sp>
        <p:nvSpPr>
          <p:cNvPr id="3" name="Retângulo 2"/>
          <p:cNvSpPr/>
          <p:nvPr/>
        </p:nvSpPr>
        <p:spPr>
          <a:xfrm>
            <a:off x="3106783" y="1786486"/>
            <a:ext cx="5782491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200" b="1" dirty="0" smtClean="0"/>
              <a:t>Responsabilidades do operador de áudio: </a:t>
            </a:r>
          </a:p>
          <a:p>
            <a:endParaRPr lang="pt-BR" sz="2200" dirty="0"/>
          </a:p>
          <a:p>
            <a:r>
              <a:rPr lang="pt-BR" sz="2200" b="1" dirty="0" smtClean="0"/>
              <a:t>(1) Operar a mesa de som </a:t>
            </a:r>
            <a:r>
              <a:rPr lang="pt-BR" sz="2200" dirty="0" smtClean="0"/>
              <a:t>durante a reunião;</a:t>
            </a:r>
          </a:p>
          <a:p>
            <a:r>
              <a:rPr lang="pt-BR" sz="2200" b="1" dirty="0" smtClean="0"/>
              <a:t>(2) Higienizar os microfones e as superfícies de toque</a:t>
            </a:r>
            <a:r>
              <a:rPr lang="pt-BR" sz="2200" dirty="0" smtClean="0"/>
              <a:t> dos equipamentos de áudio e vídeo antes e depois da reunião; </a:t>
            </a:r>
          </a:p>
          <a:p>
            <a:r>
              <a:rPr lang="pt-BR" sz="2200" b="1" dirty="0" smtClean="0"/>
              <a:t>(3) Testar</a:t>
            </a:r>
            <a:r>
              <a:rPr lang="pt-BR" sz="2200" dirty="0" smtClean="0"/>
              <a:t> todos os microfones antes da reunião; </a:t>
            </a:r>
            <a:r>
              <a:rPr lang="pt-BR" sz="2200" b="1" dirty="0" smtClean="0"/>
              <a:t>(4) </a:t>
            </a:r>
            <a:r>
              <a:rPr lang="pt-BR" sz="2200" dirty="0" smtClean="0"/>
              <a:t>Certificar-se de que os </a:t>
            </a:r>
            <a:r>
              <a:rPr lang="pt-BR" sz="2200" b="1" dirty="0" smtClean="0"/>
              <a:t>microfones</a:t>
            </a:r>
            <a:r>
              <a:rPr lang="pt-BR" sz="2200" dirty="0" smtClean="0"/>
              <a:t> sem fio estejam com as </a:t>
            </a:r>
            <a:r>
              <a:rPr lang="pt-BR" sz="2200" b="1" dirty="0" smtClean="0"/>
              <a:t>baterias carregadas</a:t>
            </a:r>
            <a:r>
              <a:rPr lang="pt-BR" sz="2200" dirty="0" smtClean="0"/>
              <a:t>; </a:t>
            </a:r>
          </a:p>
          <a:p>
            <a:r>
              <a:rPr lang="pt-BR" sz="2200" b="1" dirty="0" smtClean="0"/>
              <a:t>(5) </a:t>
            </a:r>
            <a:r>
              <a:rPr lang="pt-BR" sz="2200" dirty="0" smtClean="0"/>
              <a:t>Verificar com os irmãos que farão partes no Salão do Reino e com o irmão designado para cuidar do palco </a:t>
            </a:r>
            <a:r>
              <a:rPr lang="pt-BR" sz="2200" b="1" dirty="0" smtClean="0"/>
              <a:t>quais microfones serão usados durante a reunião</a:t>
            </a:r>
            <a:r>
              <a:rPr lang="pt-BR" sz="2200" dirty="0" smtClean="0"/>
              <a:t>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180271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2251</Words>
  <Application>Microsoft Office PowerPoint</Application>
  <PresentationFormat>Widescreen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Celso</dc:creator>
  <cp:lastModifiedBy>Celso</cp:lastModifiedBy>
  <cp:revision>22</cp:revision>
  <dcterms:created xsi:type="dcterms:W3CDTF">2022-03-19T14:01:58Z</dcterms:created>
  <dcterms:modified xsi:type="dcterms:W3CDTF">2022-03-19T15:16:53Z</dcterms:modified>
</cp:coreProperties>
</file>